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320" r:id="rId5"/>
    <p:sldId id="321" r:id="rId6"/>
    <p:sldId id="322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4" r:id="rId21"/>
    <p:sldId id="275" r:id="rId22"/>
    <p:sldId id="273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5" r:id="rId31"/>
    <p:sldId id="283" r:id="rId32"/>
    <p:sldId id="284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5" r:id="rId42"/>
    <p:sldId id="294" r:id="rId43"/>
    <p:sldId id="296" r:id="rId44"/>
    <p:sldId id="298" r:id="rId45"/>
    <p:sldId id="297" r:id="rId46"/>
    <p:sldId id="299" r:id="rId47"/>
    <p:sldId id="315" r:id="rId48"/>
    <p:sldId id="316" r:id="rId49"/>
    <p:sldId id="317" r:id="rId50"/>
    <p:sldId id="318" r:id="rId51"/>
    <p:sldId id="300" r:id="rId52"/>
    <p:sldId id="301" r:id="rId53"/>
    <p:sldId id="302" r:id="rId54"/>
    <p:sldId id="303" r:id="rId55"/>
    <p:sldId id="304" r:id="rId56"/>
    <p:sldId id="307" r:id="rId57"/>
    <p:sldId id="306" r:id="rId58"/>
    <p:sldId id="308" r:id="rId59"/>
    <p:sldId id="309" r:id="rId60"/>
    <p:sldId id="310" r:id="rId61"/>
    <p:sldId id="311" r:id="rId62"/>
    <p:sldId id="313" r:id="rId63"/>
    <p:sldId id="314" r:id="rId64"/>
    <p:sldId id="312" r:id="rId65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450" y="10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26587E7-5FC7-4C12-976B-2DB2A63CCA3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-4482"/>
            <a:ext cx="12184041" cy="6862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4420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49F5B0-2C6E-48C5-8923-AA7E380F5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8D59A88-6CE1-4561-B6A7-3663295980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DDE215-35DC-4949-8EBF-2203FC66C5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92AEE-1329-47CC-947E-AFF5D2118363}" type="datetimeFigureOut">
              <a:rPr lang="pt-BR" smtClean="0"/>
              <a:t>10/05/2025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101B32-E819-4AA5-A26A-E3EC52ADCC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EA1522-BD2B-4E29-848B-F4D3681B38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1D26D-3F59-406C-8877-3B98F1158D8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038501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F762CE7-7FF2-459E-B402-9C35FC3CE5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1EBE0F-D945-4189-A329-3C54F70430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B98FE3-48C5-4982-95F5-F1B74CDB18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92AEE-1329-47CC-947E-AFF5D2118363}" type="datetimeFigureOut">
              <a:rPr lang="pt-BR" smtClean="0"/>
              <a:t>10/05/2025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8215A5-5083-4A36-AE9E-B74FC800E9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9B7FA2-3C68-4A7F-8EE9-7111A95DB4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1D26D-3F59-406C-8877-3B98F1158D8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390479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589C3E-6EA7-471E-B0E0-7BFE943E6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02424F-5BBB-4688-A3C3-E71FE3FF58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CF4CED-59F7-4EAD-9024-D36DF8D945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92AEE-1329-47CC-947E-AFF5D2118363}" type="datetimeFigureOut">
              <a:rPr lang="pt-BR" smtClean="0"/>
              <a:t>10/05/2025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C6EF2E-A267-41D9-ABD6-555E9FFE0E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A80ADC-D45E-486F-A6D2-26ABEB2B6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1D26D-3F59-406C-8877-3B98F1158D8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575515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DE2367-43F4-44D3-9BA1-F0890A808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8D2CB9-FD1E-4255-A22C-F2D6D9F7C3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56D676-CB28-4E76-B2C8-0A6E0EA004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92AEE-1329-47CC-947E-AFF5D2118363}" type="datetimeFigureOut">
              <a:rPr lang="pt-BR" smtClean="0"/>
              <a:t>10/05/2025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2F019F-6AE9-4342-81E3-6392C74626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A532E4-5E5A-436E-8C26-3C24D4DC9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1D26D-3F59-406C-8877-3B98F1158D8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365093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5E2221-24E9-478B-95D0-99BD42267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C2EE4A-6CD5-4349-9A50-74143FC5098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3B81AB-352E-4E93-8CC1-513816A2B3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BBCC1F-5456-42BB-8FDA-34F266E1BB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92AEE-1329-47CC-947E-AFF5D2118363}" type="datetimeFigureOut">
              <a:rPr lang="pt-BR" smtClean="0"/>
              <a:t>10/05/2025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EF77AB-D8B8-4547-84CC-6EA8DD4EC5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396513-CBB3-4B1B-AA6D-45E7D4DCB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1D26D-3F59-406C-8877-3B98F1158D8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473897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E343C-3952-4AA8-AB53-9D63E73A84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746CD1-6B03-4AD6-9A2B-CE4C9F903C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BD21B7-7A2C-48D8-A1B3-C070677BDE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D2F51E3-64D2-4AB0-B397-2F6B60C4886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E685BB-92B8-4C42-B0DD-10EF7D3E4B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9DB8B52-C098-4778-8FD8-94085EA64D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92AEE-1329-47CC-947E-AFF5D2118363}" type="datetimeFigureOut">
              <a:rPr lang="pt-BR" smtClean="0"/>
              <a:t>10/05/2025</a:t>
            </a:fld>
            <a:endParaRPr lang="pt-B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635D603-2622-4AC8-B8A3-E564E060DC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4D21C44-66A6-4029-B575-E65655F26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1D26D-3F59-406C-8877-3B98F1158D8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338810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00A546EC-7106-4078-B47B-D2401EBE5CB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813389" y="-27292"/>
            <a:ext cx="8392259" cy="69320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AF9E018-156A-46B4-AA1B-4F6A3F6E6C9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336092" y="6343249"/>
            <a:ext cx="836510" cy="4987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3F123BB-7488-4B29-885D-A0F6B9FCA06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503853" y="-27292"/>
            <a:ext cx="6223009" cy="693203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7E5FD7C-6473-433B-9CD8-62B7EC969B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575" y="273682"/>
            <a:ext cx="9659389" cy="407959"/>
          </a:xfrm>
        </p:spPr>
        <p:txBody>
          <a:bodyPr anchor="t">
            <a:noAutofit/>
          </a:bodyPr>
          <a:lstStyle>
            <a:lvl1pPr>
              <a:defRPr sz="2400" b="1" i="1">
                <a:solidFill>
                  <a:schemeClr val="accent5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pt-BR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8C01647-2116-417E-9113-F39D99B21F0E}"/>
              </a:ext>
            </a:extLst>
          </p:cNvPr>
          <p:cNvCxnSpPr>
            <a:cxnSpLocks/>
          </p:cNvCxnSpPr>
          <p:nvPr userDrawn="1"/>
        </p:nvCxnSpPr>
        <p:spPr>
          <a:xfrm>
            <a:off x="440575" y="798019"/>
            <a:ext cx="965938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E3F12720-AC8A-4D83-BA69-E70287E9504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41377" y="229012"/>
            <a:ext cx="1931225" cy="497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3181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48CD0F1-A9C6-491E-96EE-FFC9F73D60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92AEE-1329-47CC-947E-AFF5D2118363}" type="datetimeFigureOut">
              <a:rPr lang="pt-BR" smtClean="0"/>
              <a:t>10/05/2025</a:t>
            </a:fld>
            <a:endParaRPr lang="pt-B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3BDE929-D780-4180-AC46-14237494DD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697885-544B-41D9-93E2-7EC04DC98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1D26D-3F59-406C-8877-3B98F1158D8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710945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48FEEC-DB45-4BF2-A7DE-0A874C5A4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C04E6E-3DC6-4C1C-A658-61E7A4AF62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7F5BC1-F6EB-48F7-980D-11514BB0CC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4FE3E1-9209-40A3-973C-0B965B17D2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92AEE-1329-47CC-947E-AFF5D2118363}" type="datetimeFigureOut">
              <a:rPr lang="pt-BR" smtClean="0"/>
              <a:t>10/05/2025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A0228C-73EE-43E8-8AEA-478ABF92D9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8D0A03-CD25-4892-87BC-BC34B9ACAD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1D26D-3F59-406C-8877-3B98F1158D8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92825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85000B-2192-4097-8CA4-4E50E5618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9E162AC-166B-4B09-BC03-A720E7B08EA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0336EC-519D-412D-A342-4FA95532CE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6FD548-CDAA-4377-AE32-96E4548A38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92AEE-1329-47CC-947E-AFF5D2118363}" type="datetimeFigureOut">
              <a:rPr lang="pt-BR" smtClean="0"/>
              <a:t>10/05/2025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5CCAA8-9631-4356-964F-79042932DB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A42BB7-633D-47C2-9B38-54D39E8565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1D26D-3F59-406C-8877-3B98F1158D8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388274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31C56EE-CCB5-43B0-BAB7-2493B8C63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E44113-B1A1-43E5-A0D1-7D5FC7552F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3A9C1C-3679-4660-8A4F-48625DC70F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892AEE-1329-47CC-947E-AFF5D2118363}" type="datetimeFigureOut">
              <a:rPr lang="pt-BR" smtClean="0"/>
              <a:t>10/05/2025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E42A75-E44C-464E-9634-91F00E3E8C6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99A3B9-47D2-4EE5-908E-17F5B72667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C1D26D-3F59-406C-8877-3B98F1158D8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439109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3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6.png"/><Relationship Id="rId4" Type="http://schemas.openxmlformats.org/officeDocument/2006/relationships/image" Target="../media/image5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4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2075CC-CE50-4AE5-A7D0-D938140F0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Ciclo de Vida do Projeto Hibernate - Annotations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89B8A3-3E74-434F-91EF-C3D8A8B60E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4032" y="1351765"/>
            <a:ext cx="7223935" cy="4658948"/>
          </a:xfrm>
          <a:prstGeom prst="rect">
            <a:avLst/>
          </a:prstGeom>
          <a:scene3d>
            <a:camera prst="perspectiveRight"/>
            <a:lightRig rig="threePt" dir="t"/>
          </a:scene3d>
          <a:sp3d>
            <a:bevelT w="139700" prst="cross"/>
          </a:sp3d>
        </p:spPr>
      </p:pic>
    </p:spTree>
    <p:extLst>
      <p:ext uri="{BB962C8B-B14F-4D97-AF65-F5344CB8AC3E}">
        <p14:creationId xmlns:p14="http://schemas.microsoft.com/office/powerpoint/2010/main" val="15757690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616E21-D278-4934-80A7-6271B7065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D33B99-8D2D-4C34-8C5F-E80C89508E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1310" y="935600"/>
            <a:ext cx="6509379" cy="5739113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39700" prst="cross"/>
          </a:sp3d>
        </p:spPr>
      </p:pic>
    </p:spTree>
    <p:extLst>
      <p:ext uri="{BB962C8B-B14F-4D97-AF65-F5344CB8AC3E}">
        <p14:creationId xmlns:p14="http://schemas.microsoft.com/office/powerpoint/2010/main" val="3046609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599AAD-FAA7-46C7-ADAA-6406F2B3A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56ECFDA-8E25-44D2-B9B9-C587B7EF27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1587" y="906011"/>
            <a:ext cx="6448825" cy="5759042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39700" prst="cross"/>
          </a:sp3d>
        </p:spPr>
      </p:pic>
    </p:spTree>
    <p:extLst>
      <p:ext uri="{BB962C8B-B14F-4D97-AF65-F5344CB8AC3E}">
        <p14:creationId xmlns:p14="http://schemas.microsoft.com/office/powerpoint/2010/main" val="3150266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24E29D-636F-4E92-B690-E1A406465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137829-E004-4D0C-ABE7-D2B714D19B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" y="1009650"/>
            <a:ext cx="10896600" cy="4838700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39700" prst="cross"/>
          </a:sp3d>
        </p:spPr>
      </p:pic>
    </p:spTree>
    <p:extLst>
      <p:ext uri="{BB962C8B-B14F-4D97-AF65-F5344CB8AC3E}">
        <p14:creationId xmlns:p14="http://schemas.microsoft.com/office/powerpoint/2010/main" val="19545436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EC5D53-6F38-48EA-BBA7-3D75FC43E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FDF58C-1CEA-4B9F-8510-39546C718B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9712" y="1048100"/>
            <a:ext cx="9172575" cy="5600700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39700" prst="cross"/>
          </a:sp3d>
        </p:spPr>
      </p:pic>
    </p:spTree>
    <p:extLst>
      <p:ext uri="{BB962C8B-B14F-4D97-AF65-F5344CB8AC3E}">
        <p14:creationId xmlns:p14="http://schemas.microsoft.com/office/powerpoint/2010/main" val="19960337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4E088-CE70-4875-B432-64DD6A8EB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@OneToMany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F33E7CF-8826-45CB-B1B5-9BFCB390BE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2662" y="1055134"/>
            <a:ext cx="7686675" cy="5553075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39700" prst="cross"/>
          </a:sp3d>
        </p:spPr>
      </p:pic>
    </p:spTree>
    <p:extLst>
      <p:ext uri="{BB962C8B-B14F-4D97-AF65-F5344CB8AC3E}">
        <p14:creationId xmlns:p14="http://schemas.microsoft.com/office/powerpoint/2010/main" val="11729930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2BCC9-B14F-4E04-BFD7-71DEE442A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@ManyToOne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44B470-8EC5-46B3-92C9-4D0F60F0B2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4465" y="951111"/>
            <a:ext cx="7663069" cy="5633207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39700" prst="cross"/>
          </a:sp3d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185FC90-D9BB-4ABF-9A84-CDBC0D60C2F2}"/>
              </a:ext>
            </a:extLst>
          </p:cNvPr>
          <p:cNvSpPr/>
          <p:nvPr/>
        </p:nvSpPr>
        <p:spPr>
          <a:xfrm>
            <a:off x="5058561" y="4370663"/>
            <a:ext cx="4731391" cy="1006679"/>
          </a:xfrm>
          <a:prstGeom prst="rect">
            <a:avLst/>
          </a:prstGeom>
          <a:noFill/>
          <a:ln w="2857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A30AFBD-63F0-466F-B8D9-31ED04D4DB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0444" y="1742764"/>
            <a:ext cx="3022144" cy="2183283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39700" prst="cross"/>
          </a:sp3d>
        </p:spPr>
      </p:pic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5A5CBE6B-6B28-4A26-B7FE-A6386766792A}"/>
              </a:ext>
            </a:extLst>
          </p:cNvPr>
          <p:cNvCxnSpPr>
            <a:cxnSpLocks/>
          </p:cNvCxnSpPr>
          <p:nvPr/>
        </p:nvCxnSpPr>
        <p:spPr>
          <a:xfrm rot="10800000" flipV="1">
            <a:off x="9865454" y="4278386"/>
            <a:ext cx="1392573" cy="589285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B220369-E32A-4008-B0B5-C626923768FF}"/>
              </a:ext>
            </a:extLst>
          </p:cNvPr>
          <p:cNvCxnSpPr>
            <a:cxnSpLocks/>
          </p:cNvCxnSpPr>
          <p:nvPr/>
        </p:nvCxnSpPr>
        <p:spPr>
          <a:xfrm flipH="1" flipV="1">
            <a:off x="11258026" y="3767714"/>
            <a:ext cx="8389" cy="519060"/>
          </a:xfrm>
          <a:prstGeom prst="line">
            <a:avLst/>
          </a:prstGeom>
          <a:ln w="28575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ADDB2441-6226-4CB6-BCB2-2FAF038AA644}"/>
              </a:ext>
            </a:extLst>
          </p:cNvPr>
          <p:cNvSpPr/>
          <p:nvPr/>
        </p:nvSpPr>
        <p:spPr>
          <a:xfrm>
            <a:off x="6988030" y="5075339"/>
            <a:ext cx="947956" cy="226503"/>
          </a:xfrm>
          <a:prstGeom prst="rect">
            <a:avLst/>
          </a:prstGeom>
          <a:noFill/>
          <a:ln w="28575" cap="flat" cmpd="sng" algn="ctr">
            <a:solidFill>
              <a:schemeClr val="accent4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>
              <a:highlight>
                <a:srgbClr val="FFFF00"/>
              </a:highlight>
            </a:endParaRPr>
          </a:p>
        </p:txBody>
      </p: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A4AF217E-32ED-4F31-AA99-31D2BC29FB89}"/>
              </a:ext>
            </a:extLst>
          </p:cNvPr>
          <p:cNvCxnSpPr>
            <a:cxnSpLocks/>
          </p:cNvCxnSpPr>
          <p:nvPr/>
        </p:nvCxnSpPr>
        <p:spPr>
          <a:xfrm rot="10800000" flipV="1">
            <a:off x="8086989" y="4001549"/>
            <a:ext cx="1526794" cy="1174456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84DF5EB4-29CE-47F1-8E92-401BE8AF9F9F}"/>
              </a:ext>
            </a:extLst>
          </p:cNvPr>
          <p:cNvCxnSpPr>
            <a:cxnSpLocks/>
          </p:cNvCxnSpPr>
          <p:nvPr/>
        </p:nvCxnSpPr>
        <p:spPr>
          <a:xfrm flipV="1">
            <a:off x="9613783" y="3767714"/>
            <a:ext cx="8389" cy="233836"/>
          </a:xfrm>
          <a:prstGeom prst="line">
            <a:avLst/>
          </a:prstGeom>
          <a:ln w="28575"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51DB701C-5918-4B53-9F47-4ED302D5802F}"/>
              </a:ext>
            </a:extLst>
          </p:cNvPr>
          <p:cNvSpPr/>
          <p:nvPr/>
        </p:nvSpPr>
        <p:spPr>
          <a:xfrm>
            <a:off x="5385732" y="2132201"/>
            <a:ext cx="1268137" cy="226503"/>
          </a:xfrm>
          <a:prstGeom prst="rect">
            <a:avLst/>
          </a:prstGeom>
          <a:noFill/>
          <a:ln w="2857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>
              <a:highlight>
                <a:srgbClr val="FFFF00"/>
              </a:highlight>
            </a:endParaRPr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896D33C6-1E8A-46B0-8A94-112E8A37DE4E}"/>
              </a:ext>
            </a:extLst>
          </p:cNvPr>
          <p:cNvCxnSpPr>
            <a:cxnSpLocks/>
            <a:stCxn id="35" idx="3"/>
          </p:cNvCxnSpPr>
          <p:nvPr/>
        </p:nvCxnSpPr>
        <p:spPr>
          <a:xfrm>
            <a:off x="6653869" y="2245453"/>
            <a:ext cx="4042094" cy="1059809"/>
          </a:xfrm>
          <a:prstGeom prst="bentConnector3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F91D6CA1-102F-445F-92C3-185F4AB1D4D1}"/>
              </a:ext>
            </a:extLst>
          </p:cNvPr>
          <p:cNvSpPr txBox="1"/>
          <p:nvPr/>
        </p:nvSpPr>
        <p:spPr>
          <a:xfrm>
            <a:off x="7129179" y="5545119"/>
            <a:ext cx="2600588" cy="92333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dirty="0"/>
              <a:t>Após a criação dos relacionamentos nunca esquecer os get´s e set´s.</a:t>
            </a:r>
          </a:p>
        </p:txBody>
      </p:sp>
    </p:spTree>
    <p:extLst>
      <p:ext uri="{BB962C8B-B14F-4D97-AF65-F5344CB8AC3E}">
        <p14:creationId xmlns:p14="http://schemas.microsoft.com/office/powerpoint/2010/main" val="37865835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6D60A9-AD22-4392-A3A8-CDD45D26A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@OneToMany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6658A3-D404-45BE-A6FA-C8B452966A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4550" y="916772"/>
            <a:ext cx="7622899" cy="5798616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39700" prst="cross"/>
          </a:sp3d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CB38354-5DB9-4BE6-9FDC-E17086204038}"/>
              </a:ext>
            </a:extLst>
          </p:cNvPr>
          <p:cNvSpPr/>
          <p:nvPr/>
        </p:nvSpPr>
        <p:spPr>
          <a:xfrm>
            <a:off x="4622334" y="5075339"/>
            <a:ext cx="5192786" cy="1006679"/>
          </a:xfrm>
          <a:prstGeom prst="rect">
            <a:avLst/>
          </a:prstGeom>
          <a:noFill/>
          <a:ln w="2857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BE76B88-3C32-47BF-8704-67AAEEDD4D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0444" y="1742764"/>
            <a:ext cx="3022144" cy="2183283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39700" prst="cross"/>
          </a:sp3d>
        </p:spPr>
      </p:pic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FC6CCC9A-3D0B-4554-BFBA-434D54AA1E46}"/>
              </a:ext>
            </a:extLst>
          </p:cNvPr>
          <p:cNvCxnSpPr>
            <a:cxnSpLocks/>
          </p:cNvCxnSpPr>
          <p:nvPr/>
        </p:nvCxnSpPr>
        <p:spPr>
          <a:xfrm rot="5400000">
            <a:off x="8573821" y="4070627"/>
            <a:ext cx="1259259" cy="750164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BE1AF918-7DD3-4000-B646-4C81A23B2259}"/>
              </a:ext>
            </a:extLst>
          </p:cNvPr>
          <p:cNvSpPr/>
          <p:nvPr/>
        </p:nvSpPr>
        <p:spPr>
          <a:xfrm>
            <a:off x="6593747" y="5465426"/>
            <a:ext cx="1073791" cy="226503"/>
          </a:xfrm>
          <a:prstGeom prst="rect">
            <a:avLst/>
          </a:prstGeom>
          <a:noFill/>
          <a:ln w="28575" cap="flat" cmpd="sng" algn="ctr">
            <a:solidFill>
              <a:schemeClr val="accent4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>
              <a:highlight>
                <a:srgbClr val="FFFF00"/>
              </a:highlight>
            </a:endParaRP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752FA9AE-F545-4D75-81E8-C4BA2336AE6C}"/>
              </a:ext>
            </a:extLst>
          </p:cNvPr>
          <p:cNvCxnSpPr>
            <a:cxnSpLocks/>
          </p:cNvCxnSpPr>
          <p:nvPr/>
        </p:nvCxnSpPr>
        <p:spPr>
          <a:xfrm rot="5400000">
            <a:off x="6891556" y="4551026"/>
            <a:ext cx="1325461" cy="629174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E9404E0C-5963-4EEB-B0FF-B87349358C1F}"/>
              </a:ext>
            </a:extLst>
          </p:cNvPr>
          <p:cNvSpPr/>
          <p:nvPr/>
        </p:nvSpPr>
        <p:spPr>
          <a:xfrm>
            <a:off x="4952302" y="2828486"/>
            <a:ext cx="1792447" cy="226503"/>
          </a:xfrm>
          <a:prstGeom prst="rect">
            <a:avLst/>
          </a:prstGeom>
          <a:noFill/>
          <a:ln w="2857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>
              <a:highlight>
                <a:srgbClr val="FFFF00"/>
              </a:highlight>
            </a:endParaRPr>
          </a:p>
        </p:txBody>
      </p: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411CDB5A-315B-45EA-A10A-93CC82688CDE}"/>
              </a:ext>
            </a:extLst>
          </p:cNvPr>
          <p:cNvCxnSpPr>
            <a:cxnSpLocks/>
          </p:cNvCxnSpPr>
          <p:nvPr/>
        </p:nvCxnSpPr>
        <p:spPr>
          <a:xfrm flipV="1">
            <a:off x="6753138" y="2759978"/>
            <a:ext cx="2457974" cy="201336"/>
          </a:xfrm>
          <a:prstGeom prst="bentConnector3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A9E434D9-5D78-44EF-A471-22F93DEDA79A}"/>
              </a:ext>
            </a:extLst>
          </p:cNvPr>
          <p:cNvCxnSpPr>
            <a:cxnSpLocks/>
          </p:cNvCxnSpPr>
          <p:nvPr/>
        </p:nvCxnSpPr>
        <p:spPr>
          <a:xfrm flipV="1">
            <a:off x="7860484" y="3691156"/>
            <a:ext cx="3112316" cy="511729"/>
          </a:xfrm>
          <a:prstGeom prst="bentConnector3">
            <a:avLst>
              <a:gd name="adj1" fmla="val 74798"/>
            </a:avLst>
          </a:prstGeom>
          <a:ln w="28575"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01718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72E8C1-C002-49D9-8C20-E26CD6B5F7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Spring Run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7E6583-320C-4462-AF8C-FA17A7503C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587" y="1423987"/>
            <a:ext cx="11172825" cy="4010025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39700" prst="cross"/>
          </a:sp3d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BFD76B7-75B0-49A9-9499-E55503B80961}"/>
              </a:ext>
            </a:extLst>
          </p:cNvPr>
          <p:cNvSpPr/>
          <p:nvPr/>
        </p:nvSpPr>
        <p:spPr>
          <a:xfrm flipV="1">
            <a:off x="956345" y="3548544"/>
            <a:ext cx="9899009" cy="637562"/>
          </a:xfrm>
          <a:prstGeom prst="rect">
            <a:avLst/>
          </a:prstGeom>
          <a:noFill/>
          <a:ln w="2857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967073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1237E-840F-4F37-B9B4-283D86E18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9E5E9E-D32B-46E9-A494-7AF0D45826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1673" y="1113342"/>
            <a:ext cx="5488653" cy="5470976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39700" prst="cross"/>
          </a:sp3d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C9B9BFF-0D11-4F41-B933-5AD7B8230606}"/>
              </a:ext>
            </a:extLst>
          </p:cNvPr>
          <p:cNvSpPr/>
          <p:nvPr/>
        </p:nvSpPr>
        <p:spPr>
          <a:xfrm flipV="1">
            <a:off x="4035104" y="5062903"/>
            <a:ext cx="1816458" cy="1058663"/>
          </a:xfrm>
          <a:prstGeom prst="rect">
            <a:avLst/>
          </a:prstGeom>
          <a:noFill/>
          <a:ln w="2857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F0F321C-B852-4A31-83F6-ACDB076E15D3}"/>
              </a:ext>
            </a:extLst>
          </p:cNvPr>
          <p:cNvSpPr/>
          <p:nvPr/>
        </p:nvSpPr>
        <p:spPr>
          <a:xfrm flipV="1">
            <a:off x="4187504" y="5744657"/>
            <a:ext cx="1315674" cy="136026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242437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81AB11-4233-4D59-98D9-8F8927558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@ManyToMany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19F613-6E13-425B-A816-5DC5D11616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0947" y="1311525"/>
            <a:ext cx="7030106" cy="5046150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39700" prst="cross"/>
          </a:sp3d>
        </p:spPr>
      </p:pic>
    </p:spTree>
    <p:extLst>
      <p:ext uri="{BB962C8B-B14F-4D97-AF65-F5344CB8AC3E}">
        <p14:creationId xmlns:p14="http://schemas.microsoft.com/office/powerpoint/2010/main" val="42241049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E284C-5E8E-4ED0-9DA1-52D2686F4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Projeto de Trabalho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88660F-3A36-43E7-BF5A-FC4F4CDF15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5349" y="1445071"/>
            <a:ext cx="5921302" cy="4658947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39700" prst="cross"/>
          </a:sp3d>
        </p:spPr>
      </p:pic>
    </p:spTree>
    <p:extLst>
      <p:ext uri="{BB962C8B-B14F-4D97-AF65-F5344CB8AC3E}">
        <p14:creationId xmlns:p14="http://schemas.microsoft.com/office/powerpoint/2010/main" val="5845341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E56A6-531D-4C67-9FF1-902A1F5C0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@ManyToMany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1F832A-908B-4E31-8F35-D9028D9AB6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7752" y="974582"/>
            <a:ext cx="9076495" cy="5474585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39700" prst="cross"/>
          </a:sp3d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5AC3338-6AE9-44BC-9522-5D03F7258379}"/>
              </a:ext>
            </a:extLst>
          </p:cNvPr>
          <p:cNvSpPr/>
          <p:nvPr/>
        </p:nvSpPr>
        <p:spPr>
          <a:xfrm>
            <a:off x="4226767" y="4202882"/>
            <a:ext cx="6307494" cy="1917999"/>
          </a:xfrm>
          <a:prstGeom prst="rect">
            <a:avLst/>
          </a:prstGeom>
          <a:noFill/>
          <a:ln w="2857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C3D4B00-44FF-44DD-9038-50938858C190}"/>
              </a:ext>
            </a:extLst>
          </p:cNvPr>
          <p:cNvSpPr/>
          <p:nvPr/>
        </p:nvSpPr>
        <p:spPr>
          <a:xfrm>
            <a:off x="4264091" y="5812972"/>
            <a:ext cx="4991877" cy="242595"/>
          </a:xfrm>
          <a:prstGeom prst="rect">
            <a:avLst/>
          </a:prstGeom>
          <a:noFill/>
          <a:ln w="28575" cap="flat" cmpd="sng" algn="ctr">
            <a:solidFill>
              <a:schemeClr val="accent4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>
              <a:highlight>
                <a:srgbClr val="FFFF00"/>
              </a:highlight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2DEE003-98FC-4890-BB1D-A645281301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1199" y="974582"/>
            <a:ext cx="2680574" cy="1924093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39700" prst="cross"/>
          </a:sp3d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BCFAF48-113C-4CE0-AB15-5E0EF323B937}"/>
              </a:ext>
            </a:extLst>
          </p:cNvPr>
          <p:cNvSpPr txBox="1"/>
          <p:nvPr/>
        </p:nvSpPr>
        <p:spPr>
          <a:xfrm>
            <a:off x="357445" y="5264892"/>
            <a:ext cx="2600588" cy="92333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 wrap="square" rtlCol="0">
            <a:spAutoFit/>
          </a:bodyPr>
          <a:lstStyle/>
          <a:p>
            <a:r>
              <a:rPr lang="pt-BR" dirty="0"/>
              <a:t>Após a criação dos relacionamentos nunca esquecer os get´s e set´s.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593E5E4-BC71-41CD-A62D-A5841566D77E}"/>
              </a:ext>
            </a:extLst>
          </p:cNvPr>
          <p:cNvSpPr/>
          <p:nvPr/>
        </p:nvSpPr>
        <p:spPr>
          <a:xfrm>
            <a:off x="4622334" y="974582"/>
            <a:ext cx="1199968" cy="341034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A43C09A8-8FB7-4CBB-B75A-F454EEF56D35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9636470" y="2745255"/>
            <a:ext cx="1674287" cy="1240970"/>
          </a:xfrm>
          <a:prstGeom prst="bentConnector3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80507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98DD94-2A43-4EE4-8F54-4EDB93BF31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@ManyToMany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D4E17D-54C8-45C8-B376-3BA4EBAA32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0756" y="939865"/>
            <a:ext cx="9110488" cy="5644453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39700" prst="cross"/>
          </a:sp3d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DDF3CCA-CB3C-4807-8D16-198D22AAE5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1735" y="1353464"/>
            <a:ext cx="2680574" cy="1924093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39700" prst="cross"/>
          </a:sp3d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8CB369A-084B-4E17-8D3C-E8455B182158}"/>
              </a:ext>
            </a:extLst>
          </p:cNvPr>
          <p:cNvSpPr txBox="1"/>
          <p:nvPr/>
        </p:nvSpPr>
        <p:spPr>
          <a:xfrm>
            <a:off x="257458" y="5421753"/>
            <a:ext cx="2600588" cy="92333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 wrap="square" rtlCol="0">
            <a:spAutoFit/>
          </a:bodyPr>
          <a:lstStyle/>
          <a:p>
            <a:r>
              <a:rPr lang="pt-BR" dirty="0"/>
              <a:t>Após a criação dos relacionamentos nunca esquecer os get´s e set´s.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4A903A8-1219-4062-87DE-4AA997DD4737}"/>
              </a:ext>
            </a:extLst>
          </p:cNvPr>
          <p:cNvSpPr/>
          <p:nvPr/>
        </p:nvSpPr>
        <p:spPr>
          <a:xfrm>
            <a:off x="4226767" y="5368684"/>
            <a:ext cx="6307494" cy="752197"/>
          </a:xfrm>
          <a:prstGeom prst="rect">
            <a:avLst/>
          </a:prstGeom>
          <a:noFill/>
          <a:ln w="2857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E04AB00-73E2-4AC3-B42B-8A2B8AB837C3}"/>
              </a:ext>
            </a:extLst>
          </p:cNvPr>
          <p:cNvSpPr/>
          <p:nvPr/>
        </p:nvSpPr>
        <p:spPr>
          <a:xfrm>
            <a:off x="4264091" y="5626358"/>
            <a:ext cx="5934268" cy="242595"/>
          </a:xfrm>
          <a:prstGeom prst="rect">
            <a:avLst/>
          </a:prstGeom>
          <a:noFill/>
          <a:ln w="28575" cap="flat" cmpd="sng" algn="ctr">
            <a:solidFill>
              <a:schemeClr val="accent4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>
              <a:highlight>
                <a:srgbClr val="FFFF00"/>
              </a:highlight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272A527-B1C6-4510-BB72-964A322AFED0}"/>
              </a:ext>
            </a:extLst>
          </p:cNvPr>
          <p:cNvSpPr/>
          <p:nvPr/>
        </p:nvSpPr>
        <p:spPr>
          <a:xfrm>
            <a:off x="7412189" y="974582"/>
            <a:ext cx="1199968" cy="341034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7B4E0F6E-DAE5-411B-B97D-CD7E6967BEF2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8461075" y="3920649"/>
            <a:ext cx="2532180" cy="363895"/>
          </a:xfrm>
          <a:prstGeom prst="bentConnector3">
            <a:avLst>
              <a:gd name="adj1" fmla="val 50000"/>
            </a:avLst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06381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95FB91-AF95-4D67-B01C-8B8695C1F2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Spring Run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FDC4B6-0653-438E-9391-CECF4C05D3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496" y="1978090"/>
            <a:ext cx="10085007" cy="3646422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39700" prst="cross"/>
          </a:sp3d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A08ADB5-3808-4A79-99F4-0FC2D7307A8A}"/>
              </a:ext>
            </a:extLst>
          </p:cNvPr>
          <p:cNvSpPr/>
          <p:nvPr/>
        </p:nvSpPr>
        <p:spPr>
          <a:xfrm flipV="1">
            <a:off x="1614196" y="3107093"/>
            <a:ext cx="9241158" cy="811763"/>
          </a:xfrm>
          <a:prstGeom prst="rect">
            <a:avLst/>
          </a:prstGeom>
          <a:noFill/>
          <a:ln w="2857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809637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8AC731-B501-4614-AE94-3704118E8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073025-A9DB-4079-BEB6-45FB9224A2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2301" y="1115931"/>
            <a:ext cx="7547398" cy="5468387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39700" prst="cross"/>
          </a:sp3d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26FA3F5-D429-469D-89DA-749E61E8FAD5}"/>
              </a:ext>
            </a:extLst>
          </p:cNvPr>
          <p:cNvSpPr/>
          <p:nvPr/>
        </p:nvSpPr>
        <p:spPr>
          <a:xfrm flipV="1">
            <a:off x="2612571" y="5169158"/>
            <a:ext cx="1287625" cy="1054360"/>
          </a:xfrm>
          <a:prstGeom prst="rect">
            <a:avLst/>
          </a:prstGeom>
          <a:noFill/>
          <a:ln w="2857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AD2B2F9-E097-4C93-AB9E-4B5A0647D9D4}"/>
              </a:ext>
            </a:extLst>
          </p:cNvPr>
          <p:cNvSpPr/>
          <p:nvPr/>
        </p:nvSpPr>
        <p:spPr>
          <a:xfrm flipV="1">
            <a:off x="4086808" y="2220685"/>
            <a:ext cx="6013156" cy="1296955"/>
          </a:xfrm>
          <a:prstGeom prst="rect">
            <a:avLst/>
          </a:prstGeom>
          <a:noFill/>
          <a:ln w="2857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9CEEA9C-A6DA-4376-9491-01E6C27CE1ED}"/>
              </a:ext>
            </a:extLst>
          </p:cNvPr>
          <p:cNvSpPr/>
          <p:nvPr/>
        </p:nvSpPr>
        <p:spPr>
          <a:xfrm flipV="1">
            <a:off x="8658808" y="2373083"/>
            <a:ext cx="1287625" cy="1055916"/>
          </a:xfrm>
          <a:prstGeom prst="rect">
            <a:avLst/>
          </a:prstGeom>
          <a:noFill/>
          <a:ln w="2857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905182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4E7C0-A295-48D9-BB62-B2035EBFD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A4B90D-038E-4311-A7EF-D3FFF5F993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5433" y="1343608"/>
            <a:ext cx="8221133" cy="5112106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39700" prst="cross"/>
          </a:sp3d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96920E2-C0E3-4831-91B6-6F5C11C24F06}"/>
              </a:ext>
            </a:extLst>
          </p:cNvPr>
          <p:cNvSpPr/>
          <p:nvPr/>
        </p:nvSpPr>
        <p:spPr>
          <a:xfrm flipV="1">
            <a:off x="2407297" y="5318448"/>
            <a:ext cx="1287625" cy="1137266"/>
          </a:xfrm>
          <a:prstGeom prst="rect">
            <a:avLst/>
          </a:prstGeom>
          <a:noFill/>
          <a:ln w="2857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B8D969C-C188-4B6F-8B9B-8EE2ACABAF2E}"/>
              </a:ext>
            </a:extLst>
          </p:cNvPr>
          <p:cNvSpPr/>
          <p:nvPr/>
        </p:nvSpPr>
        <p:spPr>
          <a:xfrm flipV="1">
            <a:off x="4086808" y="2220685"/>
            <a:ext cx="6013156" cy="1296955"/>
          </a:xfrm>
          <a:prstGeom prst="rect">
            <a:avLst/>
          </a:prstGeom>
          <a:noFill/>
          <a:ln w="2857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8E5EE91-CC29-4411-930B-263D9899FDBE}"/>
              </a:ext>
            </a:extLst>
          </p:cNvPr>
          <p:cNvSpPr/>
          <p:nvPr/>
        </p:nvSpPr>
        <p:spPr>
          <a:xfrm flipV="1">
            <a:off x="8714792" y="2373083"/>
            <a:ext cx="1250302" cy="1055916"/>
          </a:xfrm>
          <a:prstGeom prst="rect">
            <a:avLst/>
          </a:prstGeom>
          <a:noFill/>
          <a:ln w="952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3B802BE-490D-44AB-ADE7-362B7779429B}"/>
              </a:ext>
            </a:extLst>
          </p:cNvPr>
          <p:cNvSpPr/>
          <p:nvPr/>
        </p:nvSpPr>
        <p:spPr>
          <a:xfrm flipV="1">
            <a:off x="5019869" y="1845125"/>
            <a:ext cx="774441" cy="282255"/>
          </a:xfrm>
          <a:prstGeom prst="rect">
            <a:avLst/>
          </a:prstGeom>
          <a:noFill/>
          <a:ln w="2857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239214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58D6A-223E-4FC4-8320-6D409B488E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@OneToOne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054871-1422-4EEC-A9C9-2D1D57BC92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1712" y="1102273"/>
            <a:ext cx="7648575" cy="5362575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39700" prst="cross"/>
          </a:sp3d>
        </p:spPr>
      </p:pic>
    </p:spTree>
    <p:extLst>
      <p:ext uri="{BB962C8B-B14F-4D97-AF65-F5344CB8AC3E}">
        <p14:creationId xmlns:p14="http://schemas.microsoft.com/office/powerpoint/2010/main" val="5044163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0E3C6-4F22-40FA-AF2A-3E8EA70ED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@OneToOne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19D152-D799-4C42-85B3-D3D068AA61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1683" y="1258607"/>
            <a:ext cx="9208634" cy="4902027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39700" prst="cross"/>
          </a:sp3d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36BB720-623B-4545-989E-8C6014AD8069}"/>
              </a:ext>
            </a:extLst>
          </p:cNvPr>
          <p:cNvSpPr txBox="1"/>
          <p:nvPr/>
        </p:nvSpPr>
        <p:spPr>
          <a:xfrm>
            <a:off x="153216" y="4764764"/>
            <a:ext cx="2600588" cy="92333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 wrap="square" rtlCol="0">
            <a:spAutoFit/>
          </a:bodyPr>
          <a:lstStyle/>
          <a:p>
            <a:r>
              <a:rPr lang="pt-BR" dirty="0"/>
              <a:t>Após a criação dos relacionamentos nunca esquecer os get´s e set´s.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89D327F-EFBF-4DD4-8470-632438178A35}"/>
              </a:ext>
            </a:extLst>
          </p:cNvPr>
          <p:cNvSpPr/>
          <p:nvPr/>
        </p:nvSpPr>
        <p:spPr>
          <a:xfrm>
            <a:off x="4141415" y="5096367"/>
            <a:ext cx="6307494" cy="752197"/>
          </a:xfrm>
          <a:prstGeom prst="rect">
            <a:avLst/>
          </a:prstGeom>
          <a:noFill/>
          <a:ln w="2857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4330970-2E40-413B-985A-A40E64410825}"/>
              </a:ext>
            </a:extLst>
          </p:cNvPr>
          <p:cNvSpPr/>
          <p:nvPr/>
        </p:nvSpPr>
        <p:spPr>
          <a:xfrm>
            <a:off x="6224630" y="5179363"/>
            <a:ext cx="799351" cy="242595"/>
          </a:xfrm>
          <a:prstGeom prst="rect">
            <a:avLst/>
          </a:prstGeom>
          <a:noFill/>
          <a:ln w="28575" cap="flat" cmpd="sng" algn="ctr">
            <a:solidFill>
              <a:schemeClr val="accent4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>
              <a:highlight>
                <a:srgbClr val="FFFF00"/>
              </a:highlight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98C0444-36DC-4D19-85A5-CD95C2821C73}"/>
              </a:ext>
            </a:extLst>
          </p:cNvPr>
          <p:cNvSpPr/>
          <p:nvPr/>
        </p:nvSpPr>
        <p:spPr>
          <a:xfrm>
            <a:off x="4566352" y="1258607"/>
            <a:ext cx="1199968" cy="341034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3139435-7717-4BC8-9931-C107F2CE48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7696" y="943658"/>
            <a:ext cx="2699746" cy="1892848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39700" prst="cross"/>
          </a:sp3d>
        </p:spPr>
      </p:pic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53C4A9E0-A708-46DF-B689-3742881DF102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9239409" y="2899676"/>
            <a:ext cx="2670409" cy="1744826"/>
          </a:xfrm>
          <a:prstGeom prst="bentConnector3">
            <a:avLst>
              <a:gd name="adj1" fmla="val 50000"/>
            </a:avLst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EF42B972-10FC-4F65-A61A-D2B095DF52A9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600309" y="2448418"/>
            <a:ext cx="2753404" cy="2680900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88654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B74EA0-61EB-4B89-85EB-1C297EE26C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@OneToOne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09347B-CE41-4B45-9C24-C03DFBB489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5364" y="991362"/>
            <a:ext cx="8561271" cy="5667093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39700" prst="cross"/>
          </a:sp3d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9FBBD32-FE82-4865-91AC-450C458C5FEC}"/>
              </a:ext>
            </a:extLst>
          </p:cNvPr>
          <p:cNvSpPr txBox="1"/>
          <p:nvPr/>
        </p:nvSpPr>
        <p:spPr>
          <a:xfrm>
            <a:off x="153216" y="4764764"/>
            <a:ext cx="2600588" cy="92333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 wrap="square" rtlCol="0">
            <a:spAutoFit/>
          </a:bodyPr>
          <a:lstStyle/>
          <a:p>
            <a:r>
              <a:rPr lang="pt-BR" dirty="0"/>
              <a:t>Após a criação dos relacionamentos nunca esquecer os get´s e set´s.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8CA7E51-6D2A-4FEA-81C7-FB4E5B31945B}"/>
              </a:ext>
            </a:extLst>
          </p:cNvPr>
          <p:cNvSpPr/>
          <p:nvPr/>
        </p:nvSpPr>
        <p:spPr>
          <a:xfrm>
            <a:off x="4415952" y="4318807"/>
            <a:ext cx="5441112" cy="1087283"/>
          </a:xfrm>
          <a:prstGeom prst="rect">
            <a:avLst/>
          </a:prstGeom>
          <a:noFill/>
          <a:ln w="2857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45315D1-E0A1-46E2-89F4-3751F7DC98D0}"/>
              </a:ext>
            </a:extLst>
          </p:cNvPr>
          <p:cNvSpPr/>
          <p:nvPr/>
        </p:nvSpPr>
        <p:spPr>
          <a:xfrm>
            <a:off x="4538444" y="4896004"/>
            <a:ext cx="2961314" cy="472950"/>
          </a:xfrm>
          <a:prstGeom prst="rect">
            <a:avLst/>
          </a:prstGeom>
          <a:noFill/>
          <a:ln w="28575" cap="flat" cmpd="sng" algn="ctr">
            <a:solidFill>
              <a:schemeClr val="accent4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>
              <a:highlight>
                <a:srgbClr val="FFFF00"/>
              </a:highlight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1D17CC0-D491-4058-8B61-9209C1A74499}"/>
              </a:ext>
            </a:extLst>
          </p:cNvPr>
          <p:cNvSpPr/>
          <p:nvPr/>
        </p:nvSpPr>
        <p:spPr>
          <a:xfrm>
            <a:off x="4866545" y="1652890"/>
            <a:ext cx="1743979" cy="268189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C0B9B0B-0CF1-424E-A084-4D19F6374F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7696" y="943658"/>
            <a:ext cx="2699746" cy="1892848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39700" prst="cross"/>
          </a:sp3d>
        </p:spPr>
      </p:pic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0CB4B93B-FB94-4FA4-AD61-BA53CD9FF71E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8721890" y="3183634"/>
            <a:ext cx="1892848" cy="377503"/>
          </a:xfrm>
          <a:prstGeom prst="bentConnector3">
            <a:avLst>
              <a:gd name="adj1" fmla="val 50000"/>
            </a:avLst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87E6BDA1-7490-42F9-B6E3-8B04FFBFD975}"/>
              </a:ext>
            </a:extLst>
          </p:cNvPr>
          <p:cNvCxnSpPr>
            <a:cxnSpLocks/>
          </p:cNvCxnSpPr>
          <p:nvPr/>
        </p:nvCxnSpPr>
        <p:spPr>
          <a:xfrm flipV="1">
            <a:off x="7499758" y="2451129"/>
            <a:ext cx="4019454" cy="2681350"/>
          </a:xfrm>
          <a:prstGeom prst="bentConnector3">
            <a:avLst>
              <a:gd name="adj1" fmla="val 99882"/>
            </a:avLst>
          </a:prstGeom>
          <a:ln w="28575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55007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32E675-4B13-4FFB-A815-1EB86B37B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7B2917-D502-49B3-9B4B-8FBCFFE72A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4887" y="1040233"/>
            <a:ext cx="8682225" cy="5212025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39700" prst="cross"/>
          </a:sp3d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CC3EE1A-290F-4A61-8E81-18B3F809ADC4}"/>
              </a:ext>
            </a:extLst>
          </p:cNvPr>
          <p:cNvSpPr/>
          <p:nvPr/>
        </p:nvSpPr>
        <p:spPr>
          <a:xfrm flipV="1">
            <a:off x="3229419" y="3942654"/>
            <a:ext cx="1287625" cy="1137266"/>
          </a:xfrm>
          <a:prstGeom prst="rect">
            <a:avLst/>
          </a:prstGeom>
          <a:noFill/>
          <a:ln w="2857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112C826-D2EC-408E-81B9-99289E67047D}"/>
              </a:ext>
            </a:extLst>
          </p:cNvPr>
          <p:cNvSpPr/>
          <p:nvPr/>
        </p:nvSpPr>
        <p:spPr>
          <a:xfrm flipV="1">
            <a:off x="4892152" y="2780519"/>
            <a:ext cx="5308861" cy="1055915"/>
          </a:xfrm>
          <a:prstGeom prst="rect">
            <a:avLst/>
          </a:prstGeom>
          <a:noFill/>
          <a:ln w="2857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6BA7EA6-D652-4DB7-B530-04914BBEB342}"/>
              </a:ext>
            </a:extLst>
          </p:cNvPr>
          <p:cNvSpPr/>
          <p:nvPr/>
        </p:nvSpPr>
        <p:spPr>
          <a:xfrm flipV="1">
            <a:off x="8714792" y="2373083"/>
            <a:ext cx="1250302" cy="1055916"/>
          </a:xfrm>
          <a:prstGeom prst="rect">
            <a:avLst/>
          </a:prstGeom>
          <a:noFill/>
          <a:ln w="952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A7BDA89-9D78-451B-A2DF-888DC2B9A127}"/>
              </a:ext>
            </a:extLst>
          </p:cNvPr>
          <p:cNvSpPr/>
          <p:nvPr/>
        </p:nvSpPr>
        <p:spPr>
          <a:xfrm flipV="1">
            <a:off x="5310231" y="1962569"/>
            <a:ext cx="578841" cy="282255"/>
          </a:xfrm>
          <a:prstGeom prst="rect">
            <a:avLst/>
          </a:prstGeom>
          <a:noFill/>
          <a:ln w="2857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4F55C441-AFEF-49F8-9A3E-2B43C9CBA62D}"/>
              </a:ext>
            </a:extLst>
          </p:cNvPr>
          <p:cNvSpPr/>
          <p:nvPr/>
        </p:nvSpPr>
        <p:spPr>
          <a:xfrm rot="15250960">
            <a:off x="5458304" y="3967203"/>
            <a:ext cx="861537" cy="553334"/>
          </a:xfrm>
          <a:prstGeom prst="rightArrow">
            <a:avLst>
              <a:gd name="adj1" fmla="val 26957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563828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A6B7AA-E1FF-45BD-97EF-4BE8DE0D6E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7B3A8F8-821F-4469-A52A-689DAC59D3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4517" y="1098958"/>
            <a:ext cx="8822966" cy="5348549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39700" prst="cross"/>
          </a:sp3d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1528512-C442-40E4-9E4F-27E3DA96183F}"/>
              </a:ext>
            </a:extLst>
          </p:cNvPr>
          <p:cNvSpPr/>
          <p:nvPr/>
        </p:nvSpPr>
        <p:spPr>
          <a:xfrm flipV="1">
            <a:off x="1870403" y="4244657"/>
            <a:ext cx="1287625" cy="1216575"/>
          </a:xfrm>
          <a:prstGeom prst="rect">
            <a:avLst/>
          </a:prstGeom>
          <a:noFill/>
          <a:ln w="2857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51FB092-7AA7-44EA-BA30-8D78DDF17412}"/>
              </a:ext>
            </a:extLst>
          </p:cNvPr>
          <p:cNvSpPr/>
          <p:nvPr/>
        </p:nvSpPr>
        <p:spPr>
          <a:xfrm flipV="1">
            <a:off x="4019697" y="2611760"/>
            <a:ext cx="6281984" cy="735445"/>
          </a:xfrm>
          <a:prstGeom prst="rect">
            <a:avLst/>
          </a:prstGeom>
          <a:noFill/>
          <a:ln w="2857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5F3FA4F-571A-4D01-A604-DD55818A10ED}"/>
              </a:ext>
            </a:extLst>
          </p:cNvPr>
          <p:cNvSpPr/>
          <p:nvPr/>
        </p:nvSpPr>
        <p:spPr>
          <a:xfrm flipV="1">
            <a:off x="4790114" y="2080822"/>
            <a:ext cx="847288" cy="301938"/>
          </a:xfrm>
          <a:prstGeom prst="rect">
            <a:avLst/>
          </a:prstGeom>
          <a:noFill/>
          <a:ln w="2857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2952E0EF-17A1-4244-A757-93AFD4C7AB22}"/>
              </a:ext>
            </a:extLst>
          </p:cNvPr>
          <p:cNvSpPr/>
          <p:nvPr/>
        </p:nvSpPr>
        <p:spPr>
          <a:xfrm rot="15250960">
            <a:off x="5144743" y="3618897"/>
            <a:ext cx="921618" cy="553334"/>
          </a:xfrm>
          <a:prstGeom prst="rightArrow">
            <a:avLst>
              <a:gd name="adj1" fmla="val 26957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402634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C3BAB8-BF2F-4EED-AF77-ABD11AB913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0AFFEE-2FED-420E-B044-036E8BA4DF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9814" y="1311785"/>
            <a:ext cx="9012372" cy="4981094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39700" prst="cross"/>
          </a:sp3d>
        </p:spPr>
      </p:pic>
    </p:spTree>
    <p:extLst>
      <p:ext uri="{BB962C8B-B14F-4D97-AF65-F5344CB8AC3E}">
        <p14:creationId xmlns:p14="http://schemas.microsoft.com/office/powerpoint/2010/main" val="29615565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DC40B2-BCC7-4368-9F76-E731B1D6F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EBBBCD-8943-4971-85CE-14EFB12DCC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517" y="1644242"/>
            <a:ext cx="10032965" cy="4146739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39700" prst="cross"/>
          </a:sp3d>
        </p:spPr>
      </p:pic>
    </p:spTree>
    <p:extLst>
      <p:ext uri="{BB962C8B-B14F-4D97-AF65-F5344CB8AC3E}">
        <p14:creationId xmlns:p14="http://schemas.microsoft.com/office/powerpoint/2010/main" val="4063528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F2706-0222-4EEB-A367-30A1B38CD6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5447A7-0A22-424A-A8D6-488CF5807B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1328" y="1270206"/>
            <a:ext cx="9949343" cy="4599294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39700" prst="cross"/>
          </a:sp3d>
        </p:spPr>
      </p:pic>
    </p:spTree>
    <p:extLst>
      <p:ext uri="{BB962C8B-B14F-4D97-AF65-F5344CB8AC3E}">
        <p14:creationId xmlns:p14="http://schemas.microsoft.com/office/powerpoint/2010/main" val="40937728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ACF5B1-2877-4329-91F1-805E494EB6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10B49B-3D34-4AA8-8444-3CFC0F7966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656" y="1759790"/>
            <a:ext cx="10868687" cy="3338419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39700" prst="cross"/>
          </a:sp3d>
        </p:spPr>
      </p:pic>
    </p:spTree>
    <p:extLst>
      <p:ext uri="{BB962C8B-B14F-4D97-AF65-F5344CB8AC3E}">
        <p14:creationId xmlns:p14="http://schemas.microsoft.com/office/powerpoint/2010/main" val="39274888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AF791-8464-4B58-982E-C74B8F23D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AABCE0-4625-46A0-835A-BA4168EF58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397" y="1462786"/>
            <a:ext cx="10501206" cy="3506117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39700" prst="cross"/>
          </a:sp3d>
        </p:spPr>
      </p:pic>
    </p:spTree>
    <p:extLst>
      <p:ext uri="{BB962C8B-B14F-4D97-AF65-F5344CB8AC3E}">
        <p14:creationId xmlns:p14="http://schemas.microsoft.com/office/powerpoint/2010/main" val="16222287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0080AD-8785-4D42-84ED-FBC843242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D47093-1701-45A9-A6FD-8FC83D6131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7787" y="1366837"/>
            <a:ext cx="9496425" cy="4124325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39700" prst="cross"/>
          </a:sp3d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0F3C4CA-0013-46A9-AE8B-96E2167A4F46}"/>
              </a:ext>
            </a:extLst>
          </p:cNvPr>
          <p:cNvSpPr/>
          <p:nvPr/>
        </p:nvSpPr>
        <p:spPr>
          <a:xfrm flipV="1">
            <a:off x="5436066" y="3252863"/>
            <a:ext cx="822121" cy="301938"/>
          </a:xfrm>
          <a:prstGeom prst="rect">
            <a:avLst/>
          </a:prstGeom>
          <a:noFill/>
          <a:ln w="2857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625911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FC5005-C77C-4F0E-BDA3-8C89C5AC9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CFFBD3C-D459-48F0-9E16-306839210D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794" y="1149967"/>
            <a:ext cx="10964411" cy="5057157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39700" prst="cross"/>
          </a:sp3d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AF7BADAE-29EA-4D10-9042-A3D491EFE48C}"/>
              </a:ext>
            </a:extLst>
          </p:cNvPr>
          <p:cNvSpPr/>
          <p:nvPr/>
        </p:nvSpPr>
        <p:spPr>
          <a:xfrm flipV="1">
            <a:off x="3002584" y="3733100"/>
            <a:ext cx="8288997" cy="1828799"/>
          </a:xfrm>
          <a:prstGeom prst="rect">
            <a:avLst/>
          </a:prstGeom>
          <a:noFill/>
          <a:ln w="2857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19E9E96-7D86-4EBD-B45C-980C8B0FDC7F}"/>
              </a:ext>
            </a:extLst>
          </p:cNvPr>
          <p:cNvSpPr/>
          <p:nvPr/>
        </p:nvSpPr>
        <p:spPr>
          <a:xfrm>
            <a:off x="7508147" y="2357306"/>
            <a:ext cx="3632433" cy="10716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E975E409-F59C-4BBE-A11C-257740B427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4854" y="2519560"/>
            <a:ext cx="3535392" cy="779496"/>
          </a:xfrm>
          <a:prstGeom prst="rect">
            <a:avLst/>
          </a:prstGeom>
        </p:spPr>
      </p:pic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1AE51681-D7E3-4EA9-97AC-E8C78408EF1A}"/>
              </a:ext>
            </a:extLst>
          </p:cNvPr>
          <p:cNvCxnSpPr>
            <a:cxnSpLocks/>
          </p:cNvCxnSpPr>
          <p:nvPr/>
        </p:nvCxnSpPr>
        <p:spPr>
          <a:xfrm flipH="1">
            <a:off x="7977930" y="3036815"/>
            <a:ext cx="931178" cy="1140902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4378BDB9-C6D1-4D0E-AFC6-9BEC730BBE6A}"/>
              </a:ext>
            </a:extLst>
          </p:cNvPr>
          <p:cNvSpPr/>
          <p:nvPr/>
        </p:nvSpPr>
        <p:spPr>
          <a:xfrm flipV="1">
            <a:off x="3055716" y="4102216"/>
            <a:ext cx="6222508" cy="251670"/>
          </a:xfrm>
          <a:prstGeom prst="rect">
            <a:avLst/>
          </a:prstGeom>
          <a:noFill/>
          <a:ln w="2857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040847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FC5005-C77C-4F0E-BDA3-8C89C5AC9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CFFBD3C-D459-48F0-9E16-306839210D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794" y="1149967"/>
            <a:ext cx="10964411" cy="5057157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39700" prst="cross"/>
          </a:sp3d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AF7BADAE-29EA-4D10-9042-A3D491EFE48C}"/>
              </a:ext>
            </a:extLst>
          </p:cNvPr>
          <p:cNvSpPr/>
          <p:nvPr/>
        </p:nvSpPr>
        <p:spPr>
          <a:xfrm flipV="1">
            <a:off x="3002584" y="3733100"/>
            <a:ext cx="8288997" cy="1828799"/>
          </a:xfrm>
          <a:prstGeom prst="rect">
            <a:avLst/>
          </a:prstGeom>
          <a:noFill/>
          <a:ln w="2857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19E9E96-7D86-4EBD-B45C-980C8B0FDC7F}"/>
              </a:ext>
            </a:extLst>
          </p:cNvPr>
          <p:cNvSpPr/>
          <p:nvPr/>
        </p:nvSpPr>
        <p:spPr>
          <a:xfrm>
            <a:off x="7508147" y="2357306"/>
            <a:ext cx="3632433" cy="10716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81A989-55FA-4254-AC4D-4ECD565E4C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1544" y="2441196"/>
            <a:ext cx="3497223" cy="895685"/>
          </a:xfrm>
          <a:prstGeom prst="rect">
            <a:avLst/>
          </a:prstGeom>
        </p:spPr>
      </p:pic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1AE51681-D7E3-4EA9-97AC-E8C78408EF1A}"/>
              </a:ext>
            </a:extLst>
          </p:cNvPr>
          <p:cNvCxnSpPr>
            <a:cxnSpLocks/>
          </p:cNvCxnSpPr>
          <p:nvPr/>
        </p:nvCxnSpPr>
        <p:spPr>
          <a:xfrm flipH="1">
            <a:off x="7070522" y="3264774"/>
            <a:ext cx="1905698" cy="1030389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4B64317E-96D2-41F3-9251-D886979AF6C2}"/>
              </a:ext>
            </a:extLst>
          </p:cNvPr>
          <p:cNvSpPr/>
          <p:nvPr/>
        </p:nvSpPr>
        <p:spPr>
          <a:xfrm flipV="1">
            <a:off x="3045203" y="4295163"/>
            <a:ext cx="8196043" cy="251670"/>
          </a:xfrm>
          <a:prstGeom prst="rect">
            <a:avLst/>
          </a:prstGeom>
          <a:noFill/>
          <a:ln w="2857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6959422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FC5005-C77C-4F0E-BDA3-8C89C5AC9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CFFBD3C-D459-48F0-9E16-306839210D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794" y="1149967"/>
            <a:ext cx="10964411" cy="5057157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39700" prst="cross"/>
          </a:sp3d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AF7BADAE-29EA-4D10-9042-A3D491EFE48C}"/>
              </a:ext>
            </a:extLst>
          </p:cNvPr>
          <p:cNvSpPr/>
          <p:nvPr/>
        </p:nvSpPr>
        <p:spPr>
          <a:xfrm flipV="1">
            <a:off x="3002584" y="3733100"/>
            <a:ext cx="8288997" cy="1828799"/>
          </a:xfrm>
          <a:prstGeom prst="rect">
            <a:avLst/>
          </a:prstGeom>
          <a:noFill/>
          <a:ln w="2857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19E9E96-7D86-4EBD-B45C-980C8B0FDC7F}"/>
              </a:ext>
            </a:extLst>
          </p:cNvPr>
          <p:cNvSpPr/>
          <p:nvPr/>
        </p:nvSpPr>
        <p:spPr>
          <a:xfrm>
            <a:off x="7508147" y="2357306"/>
            <a:ext cx="3632433" cy="10716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6FE792-2057-4ABE-88E2-103346ABFF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5897" y="2620913"/>
            <a:ext cx="3556931" cy="544480"/>
          </a:xfrm>
          <a:prstGeom prst="rect">
            <a:avLst/>
          </a:prstGeom>
        </p:spPr>
      </p:pic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1AE51681-D7E3-4EA9-97AC-E8C78408EF1A}"/>
              </a:ext>
            </a:extLst>
          </p:cNvPr>
          <p:cNvCxnSpPr>
            <a:cxnSpLocks/>
          </p:cNvCxnSpPr>
          <p:nvPr/>
        </p:nvCxnSpPr>
        <p:spPr>
          <a:xfrm flipH="1">
            <a:off x="4035105" y="3032300"/>
            <a:ext cx="4849537" cy="2353432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609CE311-3F5F-4F4C-9A5B-84B14017AD83}"/>
              </a:ext>
            </a:extLst>
          </p:cNvPr>
          <p:cNvSpPr/>
          <p:nvPr/>
        </p:nvSpPr>
        <p:spPr>
          <a:xfrm flipV="1">
            <a:off x="3055716" y="5352176"/>
            <a:ext cx="2095124" cy="176170"/>
          </a:xfrm>
          <a:prstGeom prst="rect">
            <a:avLst/>
          </a:prstGeom>
          <a:noFill/>
          <a:ln w="2857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0600574-E01F-485E-98CE-0EA295A3F403}"/>
              </a:ext>
            </a:extLst>
          </p:cNvPr>
          <p:cNvSpPr/>
          <p:nvPr/>
        </p:nvSpPr>
        <p:spPr>
          <a:xfrm>
            <a:off x="7470395" y="4849885"/>
            <a:ext cx="3632433" cy="10716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FF6F3AD-FAA7-4C64-AA46-85F5F78A9C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4321" y="5100343"/>
            <a:ext cx="3550160" cy="572607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D985479-7C5D-4100-8BC7-DE6F9FC41D4A}"/>
              </a:ext>
            </a:extLst>
          </p:cNvPr>
          <p:cNvCxnSpPr>
            <a:cxnSpLocks/>
          </p:cNvCxnSpPr>
          <p:nvPr/>
        </p:nvCxnSpPr>
        <p:spPr>
          <a:xfrm flipH="1" flipV="1">
            <a:off x="5150841" y="3866193"/>
            <a:ext cx="4949123" cy="1266876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1E1F1BE-FE52-4567-9D81-DF4D4294C5AE}"/>
              </a:ext>
            </a:extLst>
          </p:cNvPr>
          <p:cNvSpPr txBox="1"/>
          <p:nvPr/>
        </p:nvSpPr>
        <p:spPr>
          <a:xfrm>
            <a:off x="8536840" y="3144284"/>
            <a:ext cx="18565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/>
              <a:t>Finalizando a operação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1BE53C8-6ACC-415D-9226-1390DE2EB104}"/>
              </a:ext>
            </a:extLst>
          </p:cNvPr>
          <p:cNvSpPr/>
          <p:nvPr/>
        </p:nvSpPr>
        <p:spPr>
          <a:xfrm>
            <a:off x="1108206" y="4361679"/>
            <a:ext cx="1505554" cy="7386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CC42E1D-F93E-497C-90E8-A349EE13857C}"/>
              </a:ext>
            </a:extLst>
          </p:cNvPr>
          <p:cNvSpPr txBox="1"/>
          <p:nvPr/>
        </p:nvSpPr>
        <p:spPr>
          <a:xfrm>
            <a:off x="1359140" y="4340626"/>
            <a:ext cx="119374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/>
              <a:t>Poder ser envolvido em um Try cath</a:t>
            </a:r>
          </a:p>
        </p:txBody>
      </p:sp>
      <p:sp>
        <p:nvSpPr>
          <p:cNvPr id="19" name="Left Brace 18">
            <a:extLst>
              <a:ext uri="{FF2B5EF4-FFF2-40B4-BE49-F238E27FC236}">
                <a16:creationId xmlns:a16="http://schemas.microsoft.com/office/drawing/2014/main" id="{B94C386C-BC3E-46F4-B94E-D598D290CB36}"/>
              </a:ext>
            </a:extLst>
          </p:cNvPr>
          <p:cNvSpPr/>
          <p:nvPr/>
        </p:nvSpPr>
        <p:spPr>
          <a:xfrm>
            <a:off x="2684477" y="4068661"/>
            <a:ext cx="208995" cy="130456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15662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FA1D81-E6B4-4FB3-8C3C-174326054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9B92128-DF1B-40AA-958D-849591A439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574" y="1966569"/>
            <a:ext cx="10628851" cy="2307935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39700" prst="cross"/>
          </a:sp3d>
        </p:spPr>
      </p:pic>
    </p:spTree>
    <p:extLst>
      <p:ext uri="{BB962C8B-B14F-4D97-AF65-F5344CB8AC3E}">
        <p14:creationId xmlns:p14="http://schemas.microsoft.com/office/powerpoint/2010/main" val="217108691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6223A5-2CD6-4E13-BC43-1BB32F173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0C7CB1-863B-403F-AA0D-129787C6E7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712" y="1177728"/>
            <a:ext cx="10838576" cy="4212666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39700" prst="cross"/>
          </a:sp3d>
        </p:spPr>
      </p:pic>
    </p:spTree>
    <p:extLst>
      <p:ext uri="{BB962C8B-B14F-4D97-AF65-F5344CB8AC3E}">
        <p14:creationId xmlns:p14="http://schemas.microsoft.com/office/powerpoint/2010/main" val="3745259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B0091C-0EEF-470A-A366-6595EF352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5F923E-4791-4B6D-8CDC-868F4D2899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187" y="1014412"/>
            <a:ext cx="10715625" cy="4829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4848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23DD8-88C4-4CA8-BC9A-55D69EA2B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PgAdmin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87835F-6181-49C2-8775-128733DC44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762" y="1757362"/>
            <a:ext cx="9134475" cy="3343275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39700" prst="cross"/>
          </a:sp3d>
        </p:spPr>
      </p:pic>
    </p:spTree>
    <p:extLst>
      <p:ext uri="{BB962C8B-B14F-4D97-AF65-F5344CB8AC3E}">
        <p14:creationId xmlns:p14="http://schemas.microsoft.com/office/powerpoint/2010/main" val="329045941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D1D05C2-11F6-4B48-BA2E-CC1A17A4B7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0567" y="1241571"/>
            <a:ext cx="4830866" cy="5264921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39700" prst="cross"/>
          </a:sp3d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95531C4-9694-4293-A2CF-24CFF92D1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Configurando psql command line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331229B-A796-4530-9612-C7DA6750449B}"/>
              </a:ext>
            </a:extLst>
          </p:cNvPr>
          <p:cNvSpPr/>
          <p:nvPr/>
        </p:nvSpPr>
        <p:spPr>
          <a:xfrm flipV="1">
            <a:off x="4222707" y="3129097"/>
            <a:ext cx="2095124" cy="176170"/>
          </a:xfrm>
          <a:prstGeom prst="rect">
            <a:avLst/>
          </a:prstGeom>
          <a:noFill/>
          <a:ln w="2857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526972A9-00C2-40FC-BABA-9D3764E94FE3}"/>
              </a:ext>
            </a:extLst>
          </p:cNvPr>
          <p:cNvSpPr/>
          <p:nvPr/>
        </p:nvSpPr>
        <p:spPr>
          <a:xfrm rot="9388053">
            <a:off x="6369552" y="2998436"/>
            <a:ext cx="624194" cy="190126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0206569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3E17F-06F4-45F4-8479-DBD19896B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7B5DEC-6E0A-425C-A277-2C008F9CC4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8462" y="2552700"/>
            <a:ext cx="6315075" cy="1752600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39700" prst="cross"/>
          </a:sp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0D57C7E-E24D-41E3-9C51-21639D20FBE4}"/>
              </a:ext>
            </a:extLst>
          </p:cNvPr>
          <p:cNvSpPr txBox="1"/>
          <p:nvPr/>
        </p:nvSpPr>
        <p:spPr>
          <a:xfrm>
            <a:off x="2938462" y="2152590"/>
            <a:ext cx="1963999" cy="400110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 wrap="none" rtlCol="0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</a:rPr>
              <a:t>psql –U postgres –d bookstore-jpa</a:t>
            </a:r>
          </a:p>
          <a:p>
            <a:r>
              <a:rPr lang="pt-BR" sz="1000" dirty="0">
                <a:solidFill>
                  <a:schemeClr val="bg1"/>
                </a:solidFill>
              </a:rPr>
              <a:t>Password: *******</a:t>
            </a:r>
          </a:p>
        </p:txBody>
      </p:sp>
    </p:spTree>
    <p:extLst>
      <p:ext uri="{BB962C8B-B14F-4D97-AF65-F5344CB8AC3E}">
        <p14:creationId xmlns:p14="http://schemas.microsoft.com/office/powerpoint/2010/main" val="326545240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8CCE3-2413-4047-A6C3-5195A2B34F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7AA211-1B9E-407C-8246-F1AAB4443A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6562" y="1300774"/>
            <a:ext cx="6238875" cy="4810125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39700" prst="cross"/>
          </a:sp3d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28C022C-91C8-4D14-8581-6CDAC4453454}"/>
              </a:ext>
            </a:extLst>
          </p:cNvPr>
          <p:cNvSpPr/>
          <p:nvPr/>
        </p:nvSpPr>
        <p:spPr>
          <a:xfrm flipV="1">
            <a:off x="4169328" y="1770074"/>
            <a:ext cx="4714613" cy="218115"/>
          </a:xfrm>
          <a:prstGeom prst="rect">
            <a:avLst/>
          </a:prstGeom>
          <a:noFill/>
          <a:ln w="2857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2759AEA-1F86-43CB-815E-81C798BA19D1}"/>
              </a:ext>
            </a:extLst>
          </p:cNvPr>
          <p:cNvSpPr/>
          <p:nvPr/>
        </p:nvSpPr>
        <p:spPr>
          <a:xfrm flipV="1">
            <a:off x="4169329" y="2718033"/>
            <a:ext cx="2332140" cy="151002"/>
          </a:xfrm>
          <a:prstGeom prst="rect">
            <a:avLst/>
          </a:prstGeom>
          <a:noFill/>
          <a:ln w="2857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DC69945-DF38-45A3-8D60-D3413A58C4CD}"/>
              </a:ext>
            </a:extLst>
          </p:cNvPr>
          <p:cNvSpPr/>
          <p:nvPr/>
        </p:nvSpPr>
        <p:spPr>
          <a:xfrm flipV="1">
            <a:off x="4169328" y="4229908"/>
            <a:ext cx="2332140" cy="151002"/>
          </a:xfrm>
          <a:prstGeom prst="rect">
            <a:avLst/>
          </a:prstGeom>
          <a:noFill/>
          <a:ln w="2857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B7D94B2-4D5C-47D9-AABC-0F389CFEE2A0}"/>
              </a:ext>
            </a:extLst>
          </p:cNvPr>
          <p:cNvSpPr/>
          <p:nvPr/>
        </p:nvSpPr>
        <p:spPr>
          <a:xfrm flipV="1">
            <a:off x="3063378" y="3445778"/>
            <a:ext cx="3798816" cy="204252"/>
          </a:xfrm>
          <a:prstGeom prst="rect">
            <a:avLst/>
          </a:prstGeom>
          <a:noFill/>
          <a:ln w="2857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AF2689F-1F28-44BD-B027-A2369BD6A2F8}"/>
              </a:ext>
            </a:extLst>
          </p:cNvPr>
          <p:cNvSpPr/>
          <p:nvPr/>
        </p:nvSpPr>
        <p:spPr>
          <a:xfrm flipV="1">
            <a:off x="3063378" y="4963005"/>
            <a:ext cx="3798816" cy="204252"/>
          </a:xfrm>
          <a:prstGeom prst="rect">
            <a:avLst/>
          </a:prstGeom>
          <a:noFill/>
          <a:ln w="2857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844205D-1893-43E7-93D8-519B2FD7CD08}"/>
              </a:ext>
            </a:extLst>
          </p:cNvPr>
          <p:cNvCxnSpPr/>
          <p:nvPr/>
        </p:nvCxnSpPr>
        <p:spPr>
          <a:xfrm>
            <a:off x="6862194" y="3650030"/>
            <a:ext cx="704676" cy="619133"/>
          </a:xfrm>
          <a:prstGeom prst="line">
            <a:avLst/>
          </a:prstGeom>
          <a:noFill/>
          <a:ln w="2857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265E3CC-A1E7-475D-A933-9D49A724110C}"/>
              </a:ext>
            </a:extLst>
          </p:cNvPr>
          <p:cNvCxnSpPr>
            <a:cxnSpLocks/>
          </p:cNvCxnSpPr>
          <p:nvPr/>
        </p:nvCxnSpPr>
        <p:spPr>
          <a:xfrm flipV="1">
            <a:off x="6862194" y="4247968"/>
            <a:ext cx="704676" cy="715037"/>
          </a:xfrm>
          <a:prstGeom prst="line">
            <a:avLst/>
          </a:prstGeom>
          <a:noFill/>
          <a:ln w="2857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E452339E-E030-4166-8A3B-F03EB99ADC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5440" y="3959596"/>
            <a:ext cx="572156" cy="572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3220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50EB065-6F49-4021-B251-D8098593A4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6339" y="924844"/>
            <a:ext cx="6611967" cy="5807924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39700" prst="cross"/>
          </a:sp3d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5FF1873-5276-4878-A111-92D28FDB5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60F41B9-359A-40D8-9090-8537941896CC}"/>
              </a:ext>
            </a:extLst>
          </p:cNvPr>
          <p:cNvSpPr/>
          <p:nvPr/>
        </p:nvSpPr>
        <p:spPr>
          <a:xfrm flipV="1">
            <a:off x="7122252" y="4160861"/>
            <a:ext cx="838900" cy="268448"/>
          </a:xfrm>
          <a:prstGeom prst="rect">
            <a:avLst/>
          </a:prstGeom>
          <a:noFill/>
          <a:ln w="2857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44545B9-B435-48CC-8B20-705404B1406C}"/>
              </a:ext>
            </a:extLst>
          </p:cNvPr>
          <p:cNvSpPr/>
          <p:nvPr/>
        </p:nvSpPr>
        <p:spPr>
          <a:xfrm flipV="1">
            <a:off x="3179427" y="2488731"/>
            <a:ext cx="6014907" cy="1563151"/>
          </a:xfrm>
          <a:prstGeom prst="rect">
            <a:avLst/>
          </a:prstGeom>
          <a:noFill/>
          <a:ln w="2857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153C16B-D3A2-4229-8180-A1F5245271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5159" y="5063498"/>
            <a:ext cx="7934325" cy="1457325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39700" prst="cross"/>
          </a:sp3d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6638251-DE83-452B-84BE-74C04FEB12F3}"/>
              </a:ext>
            </a:extLst>
          </p:cNvPr>
          <p:cNvSpPr/>
          <p:nvPr/>
        </p:nvSpPr>
        <p:spPr>
          <a:xfrm flipV="1">
            <a:off x="6880369" y="5285064"/>
            <a:ext cx="2834081" cy="573830"/>
          </a:xfrm>
          <a:prstGeom prst="rect">
            <a:avLst/>
          </a:prstGeom>
          <a:noFill/>
          <a:ln w="2857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2BACEA3-7FE0-459D-A07E-873AF24CE12E}"/>
              </a:ext>
            </a:extLst>
          </p:cNvPr>
          <p:cNvCxnSpPr>
            <a:cxnSpLocks/>
          </p:cNvCxnSpPr>
          <p:nvPr/>
        </p:nvCxnSpPr>
        <p:spPr>
          <a:xfrm flipH="1" flipV="1">
            <a:off x="6461076" y="2960426"/>
            <a:ext cx="419293" cy="2324638"/>
          </a:xfrm>
          <a:prstGeom prst="straightConnector1">
            <a:avLst/>
          </a:prstGeom>
          <a:noFill/>
          <a:ln w="28575" cap="flat" cmpd="sng" algn="ctr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B5FBC666-236F-47EF-90CD-F114A2C2D8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6667" y="2768013"/>
            <a:ext cx="4371975" cy="27622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E057A41-9048-46E4-A97F-0C2C34B0FA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89181" y="952329"/>
            <a:ext cx="619125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8512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50EB065-6F49-4021-B251-D8098593A4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6339" y="924844"/>
            <a:ext cx="6611967" cy="5807924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39700" prst="cross"/>
          </a:sp3d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5FF1873-5276-4878-A111-92D28FDB5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60F41B9-359A-40D8-9090-8537941896CC}"/>
              </a:ext>
            </a:extLst>
          </p:cNvPr>
          <p:cNvSpPr/>
          <p:nvPr/>
        </p:nvSpPr>
        <p:spPr>
          <a:xfrm flipV="1">
            <a:off x="7122252" y="4160861"/>
            <a:ext cx="838900" cy="268448"/>
          </a:xfrm>
          <a:prstGeom prst="rect">
            <a:avLst/>
          </a:prstGeom>
          <a:noFill/>
          <a:ln w="2857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44545B9-B435-48CC-8B20-705404B1406C}"/>
              </a:ext>
            </a:extLst>
          </p:cNvPr>
          <p:cNvSpPr/>
          <p:nvPr/>
        </p:nvSpPr>
        <p:spPr>
          <a:xfrm flipV="1">
            <a:off x="3179427" y="2488731"/>
            <a:ext cx="6014907" cy="1563151"/>
          </a:xfrm>
          <a:prstGeom prst="rect">
            <a:avLst/>
          </a:prstGeom>
          <a:noFill/>
          <a:ln w="2857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DF31D2F-4E05-46CE-9733-8803CD7B77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5159" y="5059233"/>
            <a:ext cx="7924068" cy="1391901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39700" prst="cross"/>
          </a:sp3d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6638251-DE83-452B-84BE-74C04FEB12F3}"/>
              </a:ext>
            </a:extLst>
          </p:cNvPr>
          <p:cNvSpPr/>
          <p:nvPr/>
        </p:nvSpPr>
        <p:spPr>
          <a:xfrm flipV="1">
            <a:off x="5939406" y="5377262"/>
            <a:ext cx="3624043" cy="721531"/>
          </a:xfrm>
          <a:prstGeom prst="rect">
            <a:avLst/>
          </a:prstGeom>
          <a:noFill/>
          <a:ln w="2857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2BACEA3-7FE0-459D-A07E-873AF24CE12E}"/>
              </a:ext>
            </a:extLst>
          </p:cNvPr>
          <p:cNvCxnSpPr>
            <a:cxnSpLocks/>
          </p:cNvCxnSpPr>
          <p:nvPr/>
        </p:nvCxnSpPr>
        <p:spPr>
          <a:xfrm flipH="1" flipV="1">
            <a:off x="5704514" y="3263318"/>
            <a:ext cx="1845578" cy="2113944"/>
          </a:xfrm>
          <a:prstGeom prst="straightConnector1">
            <a:avLst/>
          </a:prstGeom>
          <a:noFill/>
          <a:ln w="28575" cap="flat" cmpd="sng" algn="ctr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735AE263-CD6A-4426-A4EE-428770BC96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9181" y="952329"/>
            <a:ext cx="619125" cy="6096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4A0B319-F20C-4179-83B7-86145E0B07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5542" y="3051818"/>
            <a:ext cx="4343400" cy="27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56768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868171D-5AC1-4ED1-BBBD-FAD9F0BEC0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6339" y="924844"/>
            <a:ext cx="6611967" cy="5807924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39700" prst="cross"/>
          </a:sp3d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AED3993-71FD-4B9B-B945-10FA70EAF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DA56F8-57A0-4730-A95D-BC3607FB1A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7931" y="4837915"/>
            <a:ext cx="8362950" cy="1800225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39700" prst="cross"/>
          </a:sp3d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65BDEC8-1C21-40F9-8A59-7F11898660F4}"/>
              </a:ext>
            </a:extLst>
          </p:cNvPr>
          <p:cNvSpPr/>
          <p:nvPr/>
        </p:nvSpPr>
        <p:spPr>
          <a:xfrm flipV="1">
            <a:off x="7122252" y="4160861"/>
            <a:ext cx="838900" cy="268448"/>
          </a:xfrm>
          <a:prstGeom prst="rect">
            <a:avLst/>
          </a:prstGeom>
          <a:noFill/>
          <a:ln w="2857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9FBE131-7DC1-4A05-A750-90C701045B63}"/>
              </a:ext>
            </a:extLst>
          </p:cNvPr>
          <p:cNvSpPr/>
          <p:nvPr/>
        </p:nvSpPr>
        <p:spPr>
          <a:xfrm flipV="1">
            <a:off x="3179427" y="2488731"/>
            <a:ext cx="6014907" cy="1563151"/>
          </a:xfrm>
          <a:prstGeom prst="rect">
            <a:avLst/>
          </a:prstGeom>
          <a:noFill/>
          <a:ln w="2857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FE4B7B2-DD14-4FBB-B8EB-7596DB1966C1}"/>
              </a:ext>
            </a:extLst>
          </p:cNvPr>
          <p:cNvSpPr/>
          <p:nvPr/>
        </p:nvSpPr>
        <p:spPr>
          <a:xfrm flipV="1">
            <a:off x="1757932" y="5863904"/>
            <a:ext cx="8342032" cy="720414"/>
          </a:xfrm>
          <a:prstGeom prst="rect">
            <a:avLst/>
          </a:prstGeom>
          <a:noFill/>
          <a:ln w="2857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75F8B61-90B6-46A6-AE31-9A208062B6C0}"/>
              </a:ext>
            </a:extLst>
          </p:cNvPr>
          <p:cNvCxnSpPr>
            <a:cxnSpLocks/>
          </p:cNvCxnSpPr>
          <p:nvPr/>
        </p:nvCxnSpPr>
        <p:spPr>
          <a:xfrm flipH="1" flipV="1">
            <a:off x="6249798" y="3828806"/>
            <a:ext cx="1101758" cy="202859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A7997004-0B0A-446C-9CB3-80D3B3267E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9181" y="933254"/>
            <a:ext cx="619125" cy="6096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3E2C6A4-58D5-47F6-8792-8724EE56D050}"/>
              </a:ext>
            </a:extLst>
          </p:cNvPr>
          <p:cNvSpPr/>
          <p:nvPr/>
        </p:nvSpPr>
        <p:spPr>
          <a:xfrm flipV="1">
            <a:off x="2908860" y="4872791"/>
            <a:ext cx="1931587" cy="205080"/>
          </a:xfrm>
          <a:prstGeom prst="rect">
            <a:avLst/>
          </a:prstGeom>
          <a:noFill/>
          <a:ln w="2857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75A0BAF-E8B3-4390-8CAF-789FBB28E22D}"/>
              </a:ext>
            </a:extLst>
          </p:cNvPr>
          <p:cNvCxnSpPr>
            <a:cxnSpLocks/>
          </p:cNvCxnSpPr>
          <p:nvPr/>
        </p:nvCxnSpPr>
        <p:spPr>
          <a:xfrm flipV="1">
            <a:off x="3214359" y="5246656"/>
            <a:ext cx="0" cy="321749"/>
          </a:xfrm>
          <a:prstGeom prst="straightConnector1">
            <a:avLst/>
          </a:prstGeom>
          <a:noFill/>
          <a:ln w="28575" cap="flat" cmpd="sng" algn="ctr">
            <a:solidFill>
              <a:schemeClr val="accent4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oval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5495D9F-FD62-48AA-8AE2-9DEB733B90C2}"/>
              </a:ext>
            </a:extLst>
          </p:cNvPr>
          <p:cNvCxnSpPr>
            <a:cxnSpLocks/>
          </p:cNvCxnSpPr>
          <p:nvPr/>
        </p:nvCxnSpPr>
        <p:spPr>
          <a:xfrm flipV="1">
            <a:off x="4407020" y="5394093"/>
            <a:ext cx="1" cy="307168"/>
          </a:xfrm>
          <a:prstGeom prst="straightConnector1">
            <a:avLst/>
          </a:prstGeom>
          <a:noFill/>
          <a:ln w="28575" cap="flat" cmpd="sng" algn="ctr">
            <a:solidFill>
              <a:schemeClr val="accent4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oval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94CDBF9-974A-4B3A-AAE3-2058E573A878}"/>
              </a:ext>
            </a:extLst>
          </p:cNvPr>
          <p:cNvCxnSpPr>
            <a:cxnSpLocks/>
          </p:cNvCxnSpPr>
          <p:nvPr/>
        </p:nvCxnSpPr>
        <p:spPr>
          <a:xfrm>
            <a:off x="5640202" y="5077871"/>
            <a:ext cx="0" cy="265104"/>
          </a:xfrm>
          <a:prstGeom prst="straightConnector1">
            <a:avLst/>
          </a:prstGeom>
          <a:noFill/>
          <a:ln w="28575" cap="flat" cmpd="sng" algn="ctr">
            <a:solidFill>
              <a:schemeClr val="accent4">
                <a:lumMod val="40000"/>
                <a:lumOff val="60000"/>
              </a:schemeClr>
            </a:solidFill>
            <a:prstDash val="solid"/>
            <a:round/>
            <a:headEnd type="oval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32EA0BF4-E439-45DB-A9A9-420D19B4D95A}"/>
              </a:ext>
            </a:extLst>
          </p:cNvPr>
          <p:cNvSpPr/>
          <p:nvPr/>
        </p:nvSpPr>
        <p:spPr>
          <a:xfrm flipV="1">
            <a:off x="1865233" y="5924383"/>
            <a:ext cx="2748712" cy="221858"/>
          </a:xfrm>
          <a:prstGeom prst="rect">
            <a:avLst/>
          </a:prstGeom>
          <a:noFill/>
          <a:ln w="28575" cap="flat" cmpd="sng" algn="ctr">
            <a:solidFill>
              <a:schemeClr val="accent4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122905B-ABDB-4910-BE9B-6136441AF94D}"/>
              </a:ext>
            </a:extLst>
          </p:cNvPr>
          <p:cNvSpPr/>
          <p:nvPr/>
        </p:nvSpPr>
        <p:spPr>
          <a:xfrm flipV="1">
            <a:off x="4160400" y="6249232"/>
            <a:ext cx="2836018" cy="193420"/>
          </a:xfrm>
          <a:prstGeom prst="rect">
            <a:avLst/>
          </a:prstGeom>
          <a:noFill/>
          <a:ln w="28575" cap="flat" cmpd="sng" algn="ctr">
            <a:solidFill>
              <a:schemeClr val="accent4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1B89B9D-56F9-4BB9-A3DA-E2004CD4DFC7}"/>
              </a:ext>
            </a:extLst>
          </p:cNvPr>
          <p:cNvCxnSpPr/>
          <p:nvPr/>
        </p:nvCxnSpPr>
        <p:spPr>
          <a:xfrm flipV="1">
            <a:off x="4160400" y="4051882"/>
            <a:ext cx="1689894" cy="820909"/>
          </a:xfrm>
          <a:prstGeom prst="line">
            <a:avLst/>
          </a:prstGeom>
          <a:noFill/>
          <a:ln w="2857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</p:cxnSp>
    </p:spTree>
    <p:extLst>
      <p:ext uri="{BB962C8B-B14F-4D97-AF65-F5344CB8AC3E}">
        <p14:creationId xmlns:p14="http://schemas.microsoft.com/office/powerpoint/2010/main" val="287915477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>
            <a:extLst>
              <a:ext uri="{FF2B5EF4-FFF2-40B4-BE49-F238E27FC236}">
                <a16:creationId xmlns:a16="http://schemas.microsoft.com/office/drawing/2014/main" id="{4E06280C-0AB6-431E-AC4E-149CF05B810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40575" y="328899"/>
            <a:ext cx="1526700" cy="297525"/>
          </a:xfrm>
          <a:prstGeom prst="rect">
            <a:avLst/>
          </a:prstGeom>
          <a:solidFill>
            <a:srgbClr val="3031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sz="2100" dirty="0">
                <a:solidFill>
                  <a:srgbClr val="E8EAED"/>
                </a:solidFill>
                <a:latin typeface="inherit"/>
              </a:rPr>
              <a:t>P</a:t>
            </a:r>
            <a:r>
              <a:rPr kumimoji="0" lang="pt-BR" altLang="pt-BR" sz="2100" b="0" i="0" u="none" strike="noStrike" cap="none" normalizeH="0" baseline="0" dirty="0">
                <a:ln>
                  <a:noFill/>
                </a:ln>
                <a:solidFill>
                  <a:srgbClr val="E8EAED"/>
                </a:solidFill>
                <a:effectLst/>
                <a:latin typeface="inherit"/>
              </a:rPr>
              <a:t>articularities</a:t>
            </a:r>
            <a:r>
              <a:rPr kumimoji="0" lang="pt-BR" altLang="pt-BR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A2801B-823A-49E6-8729-EB223398C7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0250" y="1695450"/>
            <a:ext cx="8191500" cy="34671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B532208-975C-4B0C-99A6-106041685B69}"/>
              </a:ext>
            </a:extLst>
          </p:cNvPr>
          <p:cNvSpPr/>
          <p:nvPr/>
        </p:nvSpPr>
        <p:spPr>
          <a:xfrm>
            <a:off x="-243281" y="2893606"/>
            <a:ext cx="2051698" cy="13512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Note that when commenting out lines 24, 25, 29 and 30, the outputs do not inhibit relationship dependencies...</a:t>
            </a:r>
            <a:endParaRPr lang="pt-BR" sz="1200" dirty="0"/>
          </a:p>
        </p:txBody>
      </p:sp>
    </p:spTree>
    <p:extLst>
      <p:ext uri="{BB962C8B-B14F-4D97-AF65-F5344CB8AC3E}">
        <p14:creationId xmlns:p14="http://schemas.microsoft.com/office/powerpoint/2010/main" val="140516576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53E28F-EA00-4BD4-8F14-5C331FEB4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C68FCE-B3E2-43AE-A2B0-FF92B106B1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2733" y="914400"/>
            <a:ext cx="8006534" cy="5901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16255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>
            <a:extLst>
              <a:ext uri="{FF2B5EF4-FFF2-40B4-BE49-F238E27FC236}">
                <a16:creationId xmlns:a16="http://schemas.microsoft.com/office/drawing/2014/main" id="{4E06280C-0AB6-431E-AC4E-149CF05B810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40575" y="328899"/>
            <a:ext cx="1526700" cy="297525"/>
          </a:xfrm>
          <a:prstGeom prst="rect">
            <a:avLst/>
          </a:prstGeom>
          <a:solidFill>
            <a:srgbClr val="3031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sz="2100" dirty="0">
                <a:solidFill>
                  <a:srgbClr val="E8EAED"/>
                </a:solidFill>
                <a:latin typeface="inherit"/>
              </a:rPr>
              <a:t>P</a:t>
            </a:r>
            <a:r>
              <a:rPr kumimoji="0" lang="pt-BR" altLang="pt-BR" sz="2100" b="0" i="0" u="none" strike="noStrike" cap="none" normalizeH="0" baseline="0" dirty="0">
                <a:ln>
                  <a:noFill/>
                </a:ln>
                <a:solidFill>
                  <a:srgbClr val="E8EAED"/>
                </a:solidFill>
                <a:effectLst/>
                <a:latin typeface="inherit"/>
              </a:rPr>
              <a:t>articularities</a:t>
            </a:r>
            <a:r>
              <a:rPr kumimoji="0" lang="pt-BR" altLang="pt-BR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B532208-975C-4B0C-99A6-106041685B69}"/>
              </a:ext>
            </a:extLst>
          </p:cNvPr>
          <p:cNvSpPr/>
          <p:nvPr/>
        </p:nvSpPr>
        <p:spPr>
          <a:xfrm>
            <a:off x="-243281" y="2893606"/>
            <a:ext cx="2051698" cy="13512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Note that when commenting on lines 24, 25, 29 and 30, the outputs inhibit relationship dependencies...</a:t>
            </a:r>
            <a:endParaRPr lang="pt-BR" sz="1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D72F6F-677C-4CE7-9360-06395C36F5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887" y="1700212"/>
            <a:ext cx="7896225" cy="3457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8171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7EAC99-C726-435F-9828-C0F3E670CA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391F20-56B2-4D96-BCD7-8F662A4215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3209" y="880843"/>
            <a:ext cx="9665582" cy="5901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04114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96C4BD-CA5F-40E9-88AE-1519BF2F3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14AE6E-6EC7-486B-AB49-0573F32D44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" y="978487"/>
            <a:ext cx="10614083" cy="5603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98164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0EEE17-9F02-4012-9E3E-A860C61F3B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Entrando com dados..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659001-34F0-4B0D-BD92-763D633CEB46}"/>
              </a:ext>
            </a:extLst>
          </p:cNvPr>
          <p:cNvSpPr txBox="1"/>
          <p:nvPr/>
        </p:nvSpPr>
        <p:spPr>
          <a:xfrm>
            <a:off x="440575" y="1017237"/>
            <a:ext cx="9759820" cy="1754326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 wrap="square">
            <a:spAutoFit/>
          </a:bodyPr>
          <a:lstStyle>
            <a:defPPr>
              <a:defRPr lang="pt-BR"/>
            </a:defPPr>
            <a:lvl1pPr>
              <a:defRPr>
                <a:solidFill>
                  <a:schemeClr val="accent5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pt-BR" dirty="0"/>
              <a:t>bookstore-jpa=# </a:t>
            </a:r>
            <a:r>
              <a:rPr lang="pt-BR" dirty="0">
                <a:solidFill>
                  <a:schemeClr val="accent4"/>
                </a:solidFill>
              </a:rPr>
              <a:t>insert into tb_publisher values(gen_random_uuid(), 'Microsoft’); </a:t>
            </a:r>
            <a:r>
              <a:rPr lang="pt-BR" dirty="0"/>
              <a:t>&lt;ENTER&gt;</a:t>
            </a:r>
          </a:p>
          <a:p>
            <a:r>
              <a:rPr lang="pt-BR" dirty="0"/>
              <a:t>INSERT 0 1</a:t>
            </a:r>
          </a:p>
          <a:p>
            <a:endParaRPr lang="pt-BR" dirty="0"/>
          </a:p>
          <a:p>
            <a:r>
              <a:rPr lang="pt-BR" dirty="0"/>
              <a:t>bookstore-jpa=# </a:t>
            </a:r>
            <a:r>
              <a:rPr lang="pt-BR" dirty="0">
                <a:solidFill>
                  <a:schemeClr val="accent4"/>
                </a:solidFill>
              </a:rPr>
              <a:t>insert into tb_author values(gen_random_uuid(), 'Ivor Horton’); </a:t>
            </a:r>
            <a:r>
              <a:rPr lang="pt-BR" dirty="0"/>
              <a:t>&lt;ENTER&gt;</a:t>
            </a:r>
          </a:p>
          <a:p>
            <a:r>
              <a:rPr lang="pt-BR" dirty="0"/>
              <a:t>INSERT 0 1</a:t>
            </a:r>
          </a:p>
          <a:p>
            <a:r>
              <a:rPr lang="pt-BR" dirty="0"/>
              <a:t>bookstore-jpa=#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B066B4-4DD7-428C-AA3C-E0B9DB6763A6}"/>
              </a:ext>
            </a:extLst>
          </p:cNvPr>
          <p:cNvSpPr txBox="1"/>
          <p:nvPr/>
        </p:nvSpPr>
        <p:spPr>
          <a:xfrm>
            <a:off x="440575" y="3051546"/>
            <a:ext cx="9498563" cy="2862322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 wrap="square">
            <a:spAutoFit/>
          </a:bodyPr>
          <a:lstStyle/>
          <a:p>
            <a:r>
              <a:rPr lang="pt-BR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bookstore-jpa=# </a:t>
            </a:r>
            <a:r>
              <a:rPr lang="pt-BR" dirty="0">
                <a:solidFill>
                  <a:schemeClr val="accent4"/>
                </a:solidFill>
              </a:rPr>
              <a:t>select * from tb_publisher; </a:t>
            </a:r>
            <a:r>
              <a:rPr lang="pt-BR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&lt;ENTER&gt;</a:t>
            </a:r>
          </a:p>
          <a:p>
            <a:endParaRPr lang="pt-BR" dirty="0">
              <a:solidFill>
                <a:schemeClr val="accent4"/>
              </a:solidFill>
            </a:endParaRPr>
          </a:p>
          <a:p>
            <a:r>
              <a:rPr lang="pt-BR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                  id                  |     name</a:t>
            </a:r>
          </a:p>
          <a:p>
            <a:r>
              <a:rPr lang="pt-BR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--------------------------------------+--------------</a:t>
            </a:r>
          </a:p>
          <a:p>
            <a:r>
              <a:rPr lang="pt-BR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 0e3b5f6f-91a4-42b9-8d50-09fa2d14ed2b | Bloomsbury</a:t>
            </a:r>
          </a:p>
          <a:p>
            <a:r>
              <a:rPr lang="pt-BR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 f6bcd92d-8a6a-4b8a-bb62-b4b6ef930c91 | Bantam Books</a:t>
            </a:r>
          </a:p>
          <a:p>
            <a:r>
              <a:rPr lang="pt-BR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 061af4db-a835-4664-9728-4d62b8e8a6c0 | Alta Books</a:t>
            </a:r>
          </a:p>
          <a:p>
            <a:r>
              <a:rPr lang="pt-BR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 c1247e09-1214-447f-9825-2bc3f86bbafa | Person</a:t>
            </a:r>
          </a:p>
          <a:p>
            <a:r>
              <a:rPr lang="pt-BR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 		 | Microsoft</a:t>
            </a:r>
          </a:p>
          <a:p>
            <a:r>
              <a:rPr lang="pt-BR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(5 linhas)</a:t>
            </a:r>
          </a:p>
        </p:txBody>
      </p:sp>
    </p:spTree>
    <p:extLst>
      <p:ext uri="{BB962C8B-B14F-4D97-AF65-F5344CB8AC3E}">
        <p14:creationId xmlns:p14="http://schemas.microsoft.com/office/powerpoint/2010/main" val="402397701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817D6C-FE4B-48EE-97AB-E3D7E5EC9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1CBC25-24F1-4D6F-8618-1FE7367349C5}"/>
              </a:ext>
            </a:extLst>
          </p:cNvPr>
          <p:cNvSpPr txBox="1"/>
          <p:nvPr/>
        </p:nvSpPr>
        <p:spPr>
          <a:xfrm>
            <a:off x="440575" y="943480"/>
            <a:ext cx="6097554" cy="3139321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 wrap="square">
            <a:spAutoFit/>
          </a:bodyPr>
          <a:lstStyle>
            <a:defPPr>
              <a:defRPr lang="pt-BR"/>
            </a:defPPr>
            <a:lvl1pPr>
              <a:defRPr>
                <a:solidFill>
                  <a:schemeClr val="accent5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pt-BR" dirty="0"/>
              <a:t>bookstore-jpa=# </a:t>
            </a:r>
            <a:r>
              <a:rPr lang="pt-BR" dirty="0">
                <a:solidFill>
                  <a:schemeClr val="accent4"/>
                </a:solidFill>
              </a:rPr>
              <a:t>select * from tb_author;</a:t>
            </a:r>
            <a:r>
              <a:rPr lang="pt-BR" dirty="0"/>
              <a:t> &lt;ENTER&gt;</a:t>
            </a:r>
          </a:p>
          <a:p>
            <a:endParaRPr lang="pt-BR" dirty="0"/>
          </a:p>
          <a:p>
            <a:r>
              <a:rPr lang="pt-BR" dirty="0"/>
              <a:t>                  id                  |        name</a:t>
            </a:r>
          </a:p>
          <a:p>
            <a:r>
              <a:rPr lang="pt-BR" dirty="0"/>
              <a:t>--------------------------------------+--------------------</a:t>
            </a:r>
          </a:p>
          <a:p>
            <a:r>
              <a:rPr lang="pt-BR" dirty="0"/>
              <a:t> 8f9a676e-df7b-4c7b-aee1-8eeb7744a622 | J.K. Rowling</a:t>
            </a:r>
          </a:p>
          <a:p>
            <a:r>
              <a:rPr lang="pt-BR" dirty="0"/>
              <a:t> a4d1b0c5-28b5-4426-a605-2a9f3c51d4f4 | George R.R. Martin</a:t>
            </a:r>
          </a:p>
          <a:p>
            <a:r>
              <a:rPr lang="pt-BR" dirty="0"/>
              <a:t> 5a939c3d-1616-4af2-a6be-10085d1f1794 | Eric Vans</a:t>
            </a:r>
          </a:p>
          <a:p>
            <a:r>
              <a:rPr lang="pt-BR" dirty="0"/>
              <a:t> 071cb9ad-cfca-429d-ba5e-2ec23c8490e1 | Paul Deitel</a:t>
            </a:r>
          </a:p>
          <a:p>
            <a:r>
              <a:rPr lang="pt-BR" dirty="0"/>
              <a:t> c1094619-6962-4cca-aa7e-9b0b97c45aea | Harvey Deitel</a:t>
            </a:r>
          </a:p>
          <a:p>
            <a:r>
              <a:rPr lang="pt-BR" dirty="0"/>
              <a:t> 9703d87e-7efa-49a1-81f3-553255106a61 | Ivor Horton</a:t>
            </a:r>
          </a:p>
          <a:p>
            <a:r>
              <a:rPr lang="pt-BR" dirty="0"/>
              <a:t>(6 linhas)</a:t>
            </a:r>
          </a:p>
        </p:txBody>
      </p:sp>
    </p:spTree>
    <p:extLst>
      <p:ext uri="{BB962C8B-B14F-4D97-AF65-F5344CB8AC3E}">
        <p14:creationId xmlns:p14="http://schemas.microsoft.com/office/powerpoint/2010/main" val="119766720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91C24E-CA0D-475F-B4A0-1E2B36B13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F38649-DCF6-4E4C-AD6E-086B3712D9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323" y="830420"/>
            <a:ext cx="11328918" cy="5469922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39700" prst="cross"/>
          </a:sp3d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523784E-C0C2-404F-913D-2632976C2D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1762" y="3429000"/>
            <a:ext cx="619125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07318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60BB19-7D34-4EF7-9723-3247802C8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AA8994-462B-4024-A975-64FAEE1A1B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8387" y="1557337"/>
            <a:ext cx="7515225" cy="374332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C56FFFF-9A5E-47F7-B93E-FE6B03D7E5D3}"/>
              </a:ext>
            </a:extLst>
          </p:cNvPr>
          <p:cNvSpPr/>
          <p:nvPr/>
        </p:nvSpPr>
        <p:spPr>
          <a:xfrm flipV="1">
            <a:off x="3179427" y="3784131"/>
            <a:ext cx="6014907" cy="1563151"/>
          </a:xfrm>
          <a:prstGeom prst="rect">
            <a:avLst/>
          </a:prstGeom>
          <a:noFill/>
          <a:ln w="2857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8244894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1BBF2-1D67-4FA5-89D4-3C47604D41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16775A-06A7-4836-8182-3F5DE2114A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187" y="1476375"/>
            <a:ext cx="10715625" cy="390525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8B9EDAE-70DA-492F-984A-55FD96BDCF5E}"/>
              </a:ext>
            </a:extLst>
          </p:cNvPr>
          <p:cNvSpPr/>
          <p:nvPr/>
        </p:nvSpPr>
        <p:spPr>
          <a:xfrm flipV="1">
            <a:off x="1362074" y="3818473"/>
            <a:ext cx="9877425" cy="1563151"/>
          </a:xfrm>
          <a:prstGeom prst="rect">
            <a:avLst/>
          </a:prstGeom>
          <a:noFill/>
          <a:ln w="2857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8407188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8F1FF2B-2103-4734-9506-8C42CE1604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200" y="1828800"/>
            <a:ext cx="7467600" cy="32004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571BBF2-1D67-4FA5-89D4-3C47604D41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8B9EDAE-70DA-492F-984A-55FD96BDCF5E}"/>
              </a:ext>
            </a:extLst>
          </p:cNvPr>
          <p:cNvSpPr/>
          <p:nvPr/>
        </p:nvSpPr>
        <p:spPr>
          <a:xfrm flipV="1">
            <a:off x="3341188" y="1941534"/>
            <a:ext cx="6379010" cy="613776"/>
          </a:xfrm>
          <a:prstGeom prst="rect">
            <a:avLst/>
          </a:prstGeom>
          <a:noFill/>
          <a:ln w="2857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9A10BF1-42FE-494F-A717-352542D9D50E}"/>
              </a:ext>
            </a:extLst>
          </p:cNvPr>
          <p:cNvSpPr/>
          <p:nvPr/>
        </p:nvSpPr>
        <p:spPr>
          <a:xfrm flipV="1">
            <a:off x="3341188" y="3294345"/>
            <a:ext cx="6379010" cy="522962"/>
          </a:xfrm>
          <a:prstGeom prst="rect">
            <a:avLst/>
          </a:prstGeom>
          <a:noFill/>
          <a:ln w="2857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4963327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358E9D2-8F61-4CDD-BA8E-11187D38F4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575" y="1277945"/>
            <a:ext cx="10804141" cy="539842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7371C4C-2198-4B05-8CEF-F7910F603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Clean package - Lazy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C40143-F20B-4F37-9A02-7262D418A0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1762" y="3429000"/>
            <a:ext cx="619125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98526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874F21-5E71-4666-B93E-FA0580509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@Delete Service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4420AA-7A75-459B-844E-35B3BA98EC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8087" y="2376487"/>
            <a:ext cx="4695825" cy="210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50956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10FA23-B109-4C4C-9F2B-D39954F30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@Delete controller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6696C3-AB63-4913-9498-882E0E943F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025" y="2181225"/>
            <a:ext cx="11029950" cy="249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4241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A2004E-1659-4E7F-B964-4965BECD9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03031C-0B2D-434D-847E-2BC85103BA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3209" y="880843"/>
            <a:ext cx="9647194" cy="4303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75888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0D0C7-ACD1-48AB-808D-BBFCEA907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Before delete method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65D932-66CB-4925-80FD-624D94F3FB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6738"/>
            <a:ext cx="11272854" cy="4708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28352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10DFB5-5A31-46D0-BFCF-9538C9F62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@Delete Verb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3F8F40-7DD1-421A-A7CF-4ECF8E1A04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1687" y="1040768"/>
            <a:ext cx="8048625" cy="554355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93C6B79-827B-4AA2-9B06-0D2735D1D9E6}"/>
              </a:ext>
            </a:extLst>
          </p:cNvPr>
          <p:cNvSpPr/>
          <p:nvPr/>
        </p:nvSpPr>
        <p:spPr>
          <a:xfrm flipV="1">
            <a:off x="2200285" y="5953655"/>
            <a:ext cx="2556273" cy="522962"/>
          </a:xfrm>
          <a:prstGeom prst="rect">
            <a:avLst/>
          </a:prstGeom>
          <a:noFill/>
          <a:ln w="2857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4BEA748-9DDB-4338-B955-64FF2A504CDE}"/>
              </a:ext>
            </a:extLst>
          </p:cNvPr>
          <p:cNvSpPr/>
          <p:nvPr/>
        </p:nvSpPr>
        <p:spPr>
          <a:xfrm flipV="1">
            <a:off x="2200285" y="1884995"/>
            <a:ext cx="6379010" cy="522962"/>
          </a:xfrm>
          <a:prstGeom prst="rect">
            <a:avLst/>
          </a:prstGeom>
          <a:noFill/>
          <a:ln w="2857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8308736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FAD00-C4D0-4C4F-B58F-CE41059331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Deleting dependency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AF56AC9-5D3A-40F8-B90C-C675265B03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0925" y="1781175"/>
            <a:ext cx="5010150" cy="329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62214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CB044-61D6-4201-B93F-0F0E833931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57C1FC-BC64-49DC-9E8E-501E037607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9275" y="1059897"/>
            <a:ext cx="8553450" cy="554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25380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FCD6A6-7D04-42D5-B31B-DA7E4F608C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After @Delete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B11091-6432-45ED-859B-2E90703F34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128" y="1393939"/>
            <a:ext cx="10863743" cy="4484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6659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548E1E-578E-49F1-B9DC-8942E9A6D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E55C3E-FE16-4AA4-A6F9-40EA64CA4B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887" y="1481137"/>
            <a:ext cx="10182225" cy="3895725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39700" prst="cross"/>
          </a:sp3d>
        </p:spPr>
      </p:pic>
    </p:spTree>
    <p:extLst>
      <p:ext uri="{BB962C8B-B14F-4D97-AF65-F5344CB8AC3E}">
        <p14:creationId xmlns:p14="http://schemas.microsoft.com/office/powerpoint/2010/main" val="30824609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71D5E9-6378-4BC4-9A3D-A9C9E1CD3B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67D58B-925E-4986-BE84-DA087EF73D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0139" y="1118837"/>
            <a:ext cx="6771722" cy="5331204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39700" prst="cross"/>
          </a:sp3d>
        </p:spPr>
      </p:pic>
    </p:spTree>
    <p:extLst>
      <p:ext uri="{BB962C8B-B14F-4D97-AF65-F5344CB8AC3E}">
        <p14:creationId xmlns:p14="http://schemas.microsoft.com/office/powerpoint/2010/main" val="42828707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714AB4-80D8-4E9E-83D0-564808A0F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1BF273-A732-474A-86D4-27E46751F2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9188" y="1023457"/>
            <a:ext cx="6253624" cy="5498983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39700" prst="cross"/>
          </a:sp3d>
        </p:spPr>
      </p:pic>
    </p:spTree>
    <p:extLst>
      <p:ext uri="{BB962C8B-B14F-4D97-AF65-F5344CB8AC3E}">
        <p14:creationId xmlns:p14="http://schemas.microsoft.com/office/powerpoint/2010/main" val="14219258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1205</TotalTime>
  <Words>360</Words>
  <Application>Microsoft Office PowerPoint</Application>
  <PresentationFormat>Widescreen</PresentationFormat>
  <Paragraphs>64</Paragraphs>
  <Slides>64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64</vt:i4>
      </vt:variant>
    </vt:vector>
  </HeadingPairs>
  <TitlesOfParts>
    <vt:vector size="69" baseType="lpstr">
      <vt:lpstr>Arial</vt:lpstr>
      <vt:lpstr>Calibri</vt:lpstr>
      <vt:lpstr>Calibri Light</vt:lpstr>
      <vt:lpstr>inherit</vt:lpstr>
      <vt:lpstr>Office Theme</vt:lpstr>
      <vt:lpstr>Ciclo de Vida do Projeto Hibernate - Annotations</vt:lpstr>
      <vt:lpstr>Projeto de Trabalho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@OneToMany</vt:lpstr>
      <vt:lpstr>@ManyToOne</vt:lpstr>
      <vt:lpstr>@OneToMany</vt:lpstr>
      <vt:lpstr>Spring Run</vt:lpstr>
      <vt:lpstr>BD</vt:lpstr>
      <vt:lpstr>@ManyToMany</vt:lpstr>
      <vt:lpstr>@ManyToMany</vt:lpstr>
      <vt:lpstr>@ManyToMany</vt:lpstr>
      <vt:lpstr>Spring Run</vt:lpstr>
      <vt:lpstr>Apresentação do PowerPoint</vt:lpstr>
      <vt:lpstr>Apresentação do PowerPoint</vt:lpstr>
      <vt:lpstr>@OneToOne</vt:lpstr>
      <vt:lpstr>@OneToOne</vt:lpstr>
      <vt:lpstr>@OneToOne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PgAdmin</vt:lpstr>
      <vt:lpstr>Configurando psql command line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Particularities </vt:lpstr>
      <vt:lpstr>Apresentação do PowerPoint</vt:lpstr>
      <vt:lpstr>Particularities </vt:lpstr>
      <vt:lpstr>Apresentação do PowerPoint</vt:lpstr>
      <vt:lpstr>Entrando com dados..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Clean package - Lazy</vt:lpstr>
      <vt:lpstr>@Delete Service</vt:lpstr>
      <vt:lpstr>@Delete controller</vt:lpstr>
      <vt:lpstr>Before delete method</vt:lpstr>
      <vt:lpstr>@Delete Verb</vt:lpstr>
      <vt:lpstr>Deleting dependency</vt:lpstr>
      <vt:lpstr>Apresentação do PowerPoint</vt:lpstr>
      <vt:lpstr>After @Delete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Aluno do Inatel</dc:creator>
  <cp:lastModifiedBy>Antonio Carlos Ferreira de Almeida</cp:lastModifiedBy>
  <cp:revision>68</cp:revision>
  <dcterms:created xsi:type="dcterms:W3CDTF">2024-08-28T14:32:22Z</dcterms:created>
  <dcterms:modified xsi:type="dcterms:W3CDTF">2025-05-10T15:27:10Z</dcterms:modified>
</cp:coreProperties>
</file>